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s/modernComment_109_0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188D095-C6DE-3A3A-E954-8E5E39262580}" name="Angela Paladino" initials="AP" userId="S::AngelaP@thenationalcouncil.org::c19ed48f-8dd9-4960-852d-c9e30d60a33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20" d="100"/>
          <a:sy n="120" d="100"/>
        </p:scale>
        <p:origin x="800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modernComment_109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C7842D8-8EF0-A94D-8775-92180369D46D}" authorId="{3188D095-C6DE-3A3A-E954-8E5E39262580}" created="2026-06-02T14:38:04.84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65"/>
      <ac:spMk id="6" creationId="{00000000-0000-0000-0000-000000000000}"/>
      <ac:txMk cp="132" len="22">
        <ac:context len="220" hash="1603943498"/>
      </ac:txMk>
    </ac:txMkLst>
    <p188:pos x="7939031" y="782595"/>
    <p188:txBody>
      <a:bodyPr/>
      <a:lstStyle/>
      <a:p>
        <a:r>
          <a:rPr lang="en-US"/>
          <a:t>Will all readers know what this means? If there's a chance some won't, you should explain it.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9" Type="http://schemas.openxmlformats.org/officeDocument/2006/relationships/image" Target="../media/image42.png"/><Relationship Id="rId21" Type="http://schemas.openxmlformats.org/officeDocument/2006/relationships/image" Target="../media/image24.png"/><Relationship Id="rId34" Type="http://schemas.openxmlformats.org/officeDocument/2006/relationships/image" Target="../media/image37.png"/><Relationship Id="rId42" Type="http://schemas.openxmlformats.org/officeDocument/2006/relationships/image" Target="../media/image45.png"/><Relationship Id="rId47" Type="http://schemas.openxmlformats.org/officeDocument/2006/relationships/image" Target="../media/image50.png"/><Relationship Id="rId50" Type="http://schemas.openxmlformats.org/officeDocument/2006/relationships/image" Target="../media/image53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9" Type="http://schemas.openxmlformats.org/officeDocument/2006/relationships/image" Target="../media/image32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32" Type="http://schemas.openxmlformats.org/officeDocument/2006/relationships/image" Target="../media/image35.png"/><Relationship Id="rId37" Type="http://schemas.openxmlformats.org/officeDocument/2006/relationships/image" Target="../media/image40.png"/><Relationship Id="rId40" Type="http://schemas.openxmlformats.org/officeDocument/2006/relationships/image" Target="../media/image43.png"/><Relationship Id="rId45" Type="http://schemas.openxmlformats.org/officeDocument/2006/relationships/image" Target="../media/image48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28" Type="http://schemas.openxmlformats.org/officeDocument/2006/relationships/image" Target="../media/image31.png"/><Relationship Id="rId36" Type="http://schemas.openxmlformats.org/officeDocument/2006/relationships/image" Target="../media/image39.png"/><Relationship Id="rId49" Type="http://schemas.openxmlformats.org/officeDocument/2006/relationships/image" Target="../media/image52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31" Type="http://schemas.openxmlformats.org/officeDocument/2006/relationships/image" Target="../media/image34.png"/><Relationship Id="rId44" Type="http://schemas.openxmlformats.org/officeDocument/2006/relationships/image" Target="../media/image47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Relationship Id="rId30" Type="http://schemas.openxmlformats.org/officeDocument/2006/relationships/image" Target="../media/image33.png"/><Relationship Id="rId35" Type="http://schemas.openxmlformats.org/officeDocument/2006/relationships/image" Target="../media/image38.png"/><Relationship Id="rId43" Type="http://schemas.openxmlformats.org/officeDocument/2006/relationships/image" Target="../media/image46.png"/><Relationship Id="rId48" Type="http://schemas.openxmlformats.org/officeDocument/2006/relationships/image" Target="../media/image51.png"/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33" Type="http://schemas.openxmlformats.org/officeDocument/2006/relationships/image" Target="../media/image36.png"/><Relationship Id="rId38" Type="http://schemas.openxmlformats.org/officeDocument/2006/relationships/image" Target="../media/image41.png"/><Relationship Id="rId46" Type="http://schemas.openxmlformats.org/officeDocument/2006/relationships/image" Target="../media/image49.png"/><Relationship Id="rId20" Type="http://schemas.openxmlformats.org/officeDocument/2006/relationships/image" Target="../media/image23.png"/><Relationship Id="rId41" Type="http://schemas.openxmlformats.org/officeDocument/2006/relationships/image" Target="../media/image4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EA5E2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EA5E2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EA5E2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9518029" y="658023"/>
            <a:ext cx="2046605" cy="2058670"/>
          </a:xfrm>
          <a:custGeom>
            <a:avLst/>
            <a:gdLst/>
            <a:ahLst/>
            <a:cxnLst/>
            <a:rect l="l" t="t" r="r" b="b"/>
            <a:pathLst>
              <a:path w="2046604" h="2058670">
                <a:moveTo>
                  <a:pt x="1897678" y="2058083"/>
                </a:moveTo>
                <a:lnTo>
                  <a:pt x="0" y="2058083"/>
                </a:lnTo>
                <a:lnTo>
                  <a:pt x="0" y="149182"/>
                </a:lnTo>
                <a:lnTo>
                  <a:pt x="7463" y="102252"/>
                </a:lnTo>
                <a:lnTo>
                  <a:pt x="28321" y="61328"/>
                </a:lnTo>
                <a:lnTo>
                  <a:pt x="60279" y="28951"/>
                </a:lnTo>
                <a:lnTo>
                  <a:pt x="101039" y="7661"/>
                </a:lnTo>
                <a:lnTo>
                  <a:pt x="148305" y="0"/>
                </a:lnTo>
                <a:lnTo>
                  <a:pt x="2045984" y="0"/>
                </a:lnTo>
                <a:lnTo>
                  <a:pt x="2045984" y="1908900"/>
                </a:lnTo>
                <a:lnTo>
                  <a:pt x="2038367" y="1956446"/>
                </a:lnTo>
                <a:lnTo>
                  <a:pt x="2017203" y="1997447"/>
                </a:lnTo>
                <a:lnTo>
                  <a:pt x="1985015" y="2029594"/>
                </a:lnTo>
                <a:lnTo>
                  <a:pt x="1944332" y="2050576"/>
                </a:lnTo>
                <a:lnTo>
                  <a:pt x="1897678" y="20580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0757" y="1081509"/>
            <a:ext cx="110033" cy="12672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77770" y="1081508"/>
            <a:ext cx="125980" cy="12993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251592" y="1081506"/>
            <a:ext cx="103654" cy="126725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10428604" y="1081505"/>
            <a:ext cx="24130" cy="127000"/>
          </a:xfrm>
          <a:custGeom>
            <a:avLst/>
            <a:gdLst/>
            <a:ahLst/>
            <a:cxnLst/>
            <a:rect l="l" t="t" r="r" b="b"/>
            <a:pathLst>
              <a:path w="24129" h="127000">
                <a:moveTo>
                  <a:pt x="23920" y="126725"/>
                </a:moveTo>
                <a:lnTo>
                  <a:pt x="0" y="126725"/>
                </a:lnTo>
                <a:lnTo>
                  <a:pt x="921" y="118378"/>
                </a:lnTo>
                <a:lnTo>
                  <a:pt x="1395" y="106874"/>
                </a:lnTo>
                <a:lnTo>
                  <a:pt x="1569" y="34764"/>
                </a:lnTo>
                <a:lnTo>
                  <a:pt x="1395" y="22658"/>
                </a:lnTo>
                <a:lnTo>
                  <a:pt x="921" y="10852"/>
                </a:lnTo>
                <a:lnTo>
                  <a:pt x="0" y="1604"/>
                </a:lnTo>
                <a:lnTo>
                  <a:pt x="19136" y="1604"/>
                </a:lnTo>
                <a:lnTo>
                  <a:pt x="23920" y="0"/>
                </a:lnTo>
                <a:lnTo>
                  <a:pt x="23920" y="126725"/>
                </a:lnTo>
                <a:close/>
              </a:path>
            </a:pathLst>
          </a:custGeom>
          <a:solidFill>
            <a:srgbClr val="525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532260" y="1081504"/>
            <a:ext cx="124385" cy="131537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731597" y="1081503"/>
            <a:ext cx="111628" cy="126725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911799" y="1081502"/>
            <a:ext cx="124385" cy="129933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104757" y="1083105"/>
            <a:ext cx="76545" cy="126725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982099" y="1379865"/>
            <a:ext cx="102060" cy="131537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152733" y="1381468"/>
            <a:ext cx="124385" cy="131537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353664" y="1381467"/>
            <a:ext cx="106844" cy="131537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541839" y="1381466"/>
            <a:ext cx="110033" cy="126725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0726825" y="1379861"/>
            <a:ext cx="102060" cy="131537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10907025" y="1381464"/>
            <a:ext cx="24130" cy="127000"/>
          </a:xfrm>
          <a:custGeom>
            <a:avLst/>
            <a:gdLst/>
            <a:ahLst/>
            <a:cxnLst/>
            <a:rect l="l" t="t" r="r" b="b"/>
            <a:pathLst>
              <a:path w="24129" h="127000">
                <a:moveTo>
                  <a:pt x="23920" y="125121"/>
                </a:moveTo>
                <a:lnTo>
                  <a:pt x="177" y="125121"/>
                </a:lnTo>
                <a:lnTo>
                  <a:pt x="921" y="118378"/>
                </a:lnTo>
                <a:lnTo>
                  <a:pt x="1395" y="106874"/>
                </a:lnTo>
                <a:lnTo>
                  <a:pt x="1569" y="94467"/>
                </a:lnTo>
                <a:lnTo>
                  <a:pt x="1569" y="34764"/>
                </a:lnTo>
                <a:lnTo>
                  <a:pt x="1395" y="22658"/>
                </a:lnTo>
                <a:lnTo>
                  <a:pt x="921" y="10852"/>
                </a:lnTo>
                <a:lnTo>
                  <a:pt x="0" y="1604"/>
                </a:lnTo>
                <a:lnTo>
                  <a:pt x="19136" y="1604"/>
                </a:lnTo>
                <a:lnTo>
                  <a:pt x="23920" y="0"/>
                </a:lnTo>
                <a:lnTo>
                  <a:pt x="23920" y="125121"/>
                </a:lnTo>
                <a:close/>
              </a:path>
              <a:path w="24129" h="127000">
                <a:moveTo>
                  <a:pt x="0" y="126725"/>
                </a:moveTo>
                <a:lnTo>
                  <a:pt x="0" y="125121"/>
                </a:lnTo>
                <a:lnTo>
                  <a:pt x="177" y="125121"/>
                </a:lnTo>
                <a:lnTo>
                  <a:pt x="0" y="126725"/>
                </a:lnTo>
                <a:close/>
              </a:path>
            </a:pathLst>
          </a:custGeom>
          <a:solidFill>
            <a:srgbClr val="525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bg object 3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017060" y="1383067"/>
            <a:ext cx="76545" cy="126725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9806694" y="1689452"/>
            <a:ext cx="100465" cy="221368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9935865" y="1748803"/>
            <a:ext cx="97275" cy="115496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0087362" y="1748802"/>
            <a:ext cx="73355" cy="112288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0288295" y="1678220"/>
            <a:ext cx="245581" cy="237409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0573745" y="1753612"/>
            <a:ext cx="135548" cy="158807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0757136" y="1755215"/>
            <a:ext cx="130764" cy="152391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0924579" y="1719923"/>
            <a:ext cx="95681" cy="190890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1056940" y="1753609"/>
            <a:ext cx="141927" cy="157203"/>
          </a:xfrm>
          <a:prstGeom prst="rect">
            <a:avLst/>
          </a:prstGeom>
        </p:spPr>
      </p:pic>
      <p:sp>
        <p:nvSpPr>
          <p:cNvPr id="41" name="bg object 41"/>
          <p:cNvSpPr/>
          <p:nvPr/>
        </p:nvSpPr>
        <p:spPr>
          <a:xfrm>
            <a:off x="9856140" y="1675015"/>
            <a:ext cx="1414780" cy="612775"/>
          </a:xfrm>
          <a:custGeom>
            <a:avLst/>
            <a:gdLst/>
            <a:ahLst/>
            <a:cxnLst/>
            <a:rect l="l" t="t" r="r" b="b"/>
            <a:pathLst>
              <a:path w="1414779" h="612775">
                <a:moveTo>
                  <a:pt x="312559" y="383374"/>
                </a:moveTo>
                <a:lnTo>
                  <a:pt x="277469" y="383374"/>
                </a:lnTo>
                <a:lnTo>
                  <a:pt x="273367" y="398322"/>
                </a:lnTo>
                <a:lnTo>
                  <a:pt x="263347" y="429399"/>
                </a:lnTo>
                <a:lnTo>
                  <a:pt x="223253" y="545401"/>
                </a:lnTo>
                <a:lnTo>
                  <a:pt x="161061" y="376961"/>
                </a:lnTo>
                <a:lnTo>
                  <a:pt x="153085" y="378561"/>
                </a:lnTo>
                <a:lnTo>
                  <a:pt x="130759" y="439521"/>
                </a:lnTo>
                <a:lnTo>
                  <a:pt x="90893" y="543788"/>
                </a:lnTo>
                <a:lnTo>
                  <a:pt x="33489" y="378561"/>
                </a:lnTo>
                <a:lnTo>
                  <a:pt x="0" y="381774"/>
                </a:lnTo>
                <a:lnTo>
                  <a:pt x="6223" y="397243"/>
                </a:lnTo>
                <a:lnTo>
                  <a:pt x="25514" y="447548"/>
                </a:lnTo>
                <a:lnTo>
                  <a:pt x="84518" y="612762"/>
                </a:lnTo>
                <a:lnTo>
                  <a:pt x="92494" y="612762"/>
                </a:lnTo>
                <a:lnTo>
                  <a:pt x="99618" y="593242"/>
                </a:lnTo>
                <a:lnTo>
                  <a:pt x="157873" y="445935"/>
                </a:lnTo>
                <a:lnTo>
                  <a:pt x="220065" y="612762"/>
                </a:lnTo>
                <a:lnTo>
                  <a:pt x="228041" y="611162"/>
                </a:lnTo>
                <a:lnTo>
                  <a:pt x="251955" y="547001"/>
                </a:lnTo>
                <a:lnTo>
                  <a:pt x="312559" y="383374"/>
                </a:lnTo>
                <a:close/>
              </a:path>
              <a:path w="1414779" h="612775">
                <a:moveTo>
                  <a:pt x="1414487" y="0"/>
                </a:moveTo>
                <a:lnTo>
                  <a:pt x="1406779" y="1879"/>
                </a:lnTo>
                <a:lnTo>
                  <a:pt x="1398333" y="3009"/>
                </a:lnTo>
                <a:lnTo>
                  <a:pt x="1389595" y="3835"/>
                </a:lnTo>
                <a:lnTo>
                  <a:pt x="1380998" y="4813"/>
                </a:lnTo>
                <a:lnTo>
                  <a:pt x="1381912" y="16433"/>
                </a:lnTo>
                <a:lnTo>
                  <a:pt x="1382395" y="29476"/>
                </a:lnTo>
                <a:lnTo>
                  <a:pt x="1382560" y="43383"/>
                </a:lnTo>
                <a:lnTo>
                  <a:pt x="1382560" y="194017"/>
                </a:lnTo>
                <a:lnTo>
                  <a:pt x="1382395" y="207924"/>
                </a:lnTo>
                <a:lnTo>
                  <a:pt x="1382356" y="208876"/>
                </a:lnTo>
                <a:lnTo>
                  <a:pt x="1381912" y="220941"/>
                </a:lnTo>
                <a:lnTo>
                  <a:pt x="1381125" y="230987"/>
                </a:lnTo>
                <a:lnTo>
                  <a:pt x="1414487" y="230987"/>
                </a:lnTo>
                <a:lnTo>
                  <a:pt x="1413560" y="224421"/>
                </a:lnTo>
                <a:lnTo>
                  <a:pt x="1413090" y="216954"/>
                </a:lnTo>
                <a:lnTo>
                  <a:pt x="1412913" y="208876"/>
                </a:lnTo>
                <a:lnTo>
                  <a:pt x="1412913" y="26162"/>
                </a:lnTo>
                <a:lnTo>
                  <a:pt x="1413090" y="16433"/>
                </a:lnTo>
                <a:lnTo>
                  <a:pt x="1413560" y="7315"/>
                </a:lnTo>
                <a:lnTo>
                  <a:pt x="1414487" y="0"/>
                </a:lnTo>
                <a:close/>
              </a:path>
            </a:pathLst>
          </a:custGeom>
          <a:solidFill>
            <a:srgbClr val="EB6B3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bg object 42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0165515" y="2130573"/>
            <a:ext cx="135548" cy="158807"/>
          </a:xfrm>
          <a:prstGeom prst="rect">
            <a:avLst/>
          </a:prstGeom>
        </p:spPr>
      </p:pic>
      <p:sp>
        <p:nvSpPr>
          <p:cNvPr id="43" name="bg object 43"/>
          <p:cNvSpPr/>
          <p:nvPr/>
        </p:nvSpPr>
        <p:spPr>
          <a:xfrm>
            <a:off x="10340924" y="2050376"/>
            <a:ext cx="116839" cy="231140"/>
          </a:xfrm>
          <a:custGeom>
            <a:avLst/>
            <a:gdLst/>
            <a:ahLst/>
            <a:cxnLst/>
            <a:rect l="l" t="t" r="r" b="b"/>
            <a:pathLst>
              <a:path w="116840" h="231139">
                <a:moveTo>
                  <a:pt x="33489" y="0"/>
                </a:moveTo>
                <a:lnTo>
                  <a:pt x="25793" y="1879"/>
                </a:lnTo>
                <a:lnTo>
                  <a:pt x="17348" y="2997"/>
                </a:lnTo>
                <a:lnTo>
                  <a:pt x="8597" y="3835"/>
                </a:lnTo>
                <a:lnTo>
                  <a:pt x="0" y="4813"/>
                </a:lnTo>
                <a:lnTo>
                  <a:pt x="927" y="16433"/>
                </a:lnTo>
                <a:lnTo>
                  <a:pt x="1397" y="29476"/>
                </a:lnTo>
                <a:lnTo>
                  <a:pt x="1574" y="43383"/>
                </a:lnTo>
                <a:lnTo>
                  <a:pt x="1574" y="194017"/>
                </a:lnTo>
                <a:lnTo>
                  <a:pt x="1397" y="207924"/>
                </a:lnTo>
                <a:lnTo>
                  <a:pt x="1358" y="208876"/>
                </a:lnTo>
                <a:lnTo>
                  <a:pt x="927" y="220941"/>
                </a:lnTo>
                <a:lnTo>
                  <a:pt x="127" y="230987"/>
                </a:lnTo>
                <a:lnTo>
                  <a:pt x="33489" y="230987"/>
                </a:lnTo>
                <a:lnTo>
                  <a:pt x="32562" y="224421"/>
                </a:lnTo>
                <a:lnTo>
                  <a:pt x="32092" y="216954"/>
                </a:lnTo>
                <a:lnTo>
                  <a:pt x="31915" y="208876"/>
                </a:lnTo>
                <a:lnTo>
                  <a:pt x="31915" y="26162"/>
                </a:lnTo>
                <a:lnTo>
                  <a:pt x="32092" y="16433"/>
                </a:lnTo>
                <a:lnTo>
                  <a:pt x="32562" y="7315"/>
                </a:lnTo>
                <a:lnTo>
                  <a:pt x="33489" y="0"/>
                </a:lnTo>
                <a:close/>
              </a:path>
              <a:path w="116840" h="231139">
                <a:moveTo>
                  <a:pt x="116420" y="0"/>
                </a:moveTo>
                <a:lnTo>
                  <a:pt x="108712" y="1879"/>
                </a:lnTo>
                <a:lnTo>
                  <a:pt x="100266" y="2997"/>
                </a:lnTo>
                <a:lnTo>
                  <a:pt x="91528" y="3835"/>
                </a:lnTo>
                <a:lnTo>
                  <a:pt x="82931" y="4800"/>
                </a:lnTo>
                <a:lnTo>
                  <a:pt x="83845" y="16433"/>
                </a:lnTo>
                <a:lnTo>
                  <a:pt x="84328" y="29464"/>
                </a:lnTo>
                <a:lnTo>
                  <a:pt x="84493" y="43383"/>
                </a:lnTo>
                <a:lnTo>
                  <a:pt x="84493" y="194017"/>
                </a:lnTo>
                <a:lnTo>
                  <a:pt x="84328" y="207924"/>
                </a:lnTo>
                <a:lnTo>
                  <a:pt x="84289" y="208876"/>
                </a:lnTo>
                <a:lnTo>
                  <a:pt x="83845" y="220941"/>
                </a:lnTo>
                <a:lnTo>
                  <a:pt x="83058" y="230987"/>
                </a:lnTo>
                <a:lnTo>
                  <a:pt x="116420" y="230987"/>
                </a:lnTo>
                <a:lnTo>
                  <a:pt x="115493" y="224421"/>
                </a:lnTo>
                <a:lnTo>
                  <a:pt x="115023" y="216954"/>
                </a:lnTo>
                <a:lnTo>
                  <a:pt x="114846" y="208876"/>
                </a:lnTo>
                <a:lnTo>
                  <a:pt x="114846" y="26162"/>
                </a:lnTo>
                <a:lnTo>
                  <a:pt x="115023" y="16433"/>
                </a:lnTo>
                <a:lnTo>
                  <a:pt x="115493" y="7315"/>
                </a:lnTo>
                <a:lnTo>
                  <a:pt x="116420" y="0"/>
                </a:lnTo>
                <a:close/>
              </a:path>
            </a:pathLst>
          </a:custGeom>
          <a:solidFill>
            <a:srgbClr val="EB6B3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bg object 44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0683794" y="2130568"/>
            <a:ext cx="135548" cy="158807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0509972" y="2048759"/>
            <a:ext cx="140332" cy="239013"/>
          </a:xfrm>
          <a:prstGeom prst="rect">
            <a:avLst/>
          </a:prstGeom>
        </p:spPr>
      </p:pic>
      <p:sp>
        <p:nvSpPr>
          <p:cNvPr id="46" name="bg object 46"/>
          <p:cNvSpPr/>
          <p:nvPr/>
        </p:nvSpPr>
        <p:spPr>
          <a:xfrm>
            <a:off x="10857617" y="2059986"/>
            <a:ext cx="38735" cy="221615"/>
          </a:xfrm>
          <a:custGeom>
            <a:avLst/>
            <a:gdLst/>
            <a:ahLst/>
            <a:cxnLst/>
            <a:rect l="l" t="t" r="r" b="b"/>
            <a:pathLst>
              <a:path w="38734" h="221614">
                <a:moveTo>
                  <a:pt x="19136" y="40102"/>
                </a:moveTo>
                <a:lnTo>
                  <a:pt x="11402" y="38423"/>
                </a:lnTo>
                <a:lnTo>
                  <a:pt x="5382" y="34087"/>
                </a:lnTo>
                <a:lnTo>
                  <a:pt x="1420" y="27921"/>
                </a:lnTo>
                <a:lnTo>
                  <a:pt x="0" y="20853"/>
                </a:lnTo>
                <a:lnTo>
                  <a:pt x="1420" y="12858"/>
                </a:lnTo>
                <a:lnTo>
                  <a:pt x="5382" y="6215"/>
                </a:lnTo>
                <a:lnTo>
                  <a:pt x="11551" y="1654"/>
                </a:lnTo>
                <a:lnTo>
                  <a:pt x="19136" y="0"/>
                </a:lnTo>
                <a:lnTo>
                  <a:pt x="26835" y="1654"/>
                </a:lnTo>
                <a:lnTo>
                  <a:pt x="32890" y="6015"/>
                </a:lnTo>
                <a:lnTo>
                  <a:pt x="36852" y="12181"/>
                </a:lnTo>
                <a:lnTo>
                  <a:pt x="38272" y="19249"/>
                </a:lnTo>
                <a:lnTo>
                  <a:pt x="37749" y="27244"/>
                </a:lnTo>
                <a:lnTo>
                  <a:pt x="34086" y="33886"/>
                </a:lnTo>
                <a:lnTo>
                  <a:pt x="27732" y="38423"/>
                </a:lnTo>
                <a:lnTo>
                  <a:pt x="19136" y="40102"/>
                </a:lnTo>
                <a:close/>
              </a:path>
              <a:path w="38734" h="221614">
                <a:moveTo>
                  <a:pt x="35083" y="221368"/>
                </a:moveTo>
                <a:lnTo>
                  <a:pt x="1721" y="221368"/>
                </a:lnTo>
                <a:lnTo>
                  <a:pt x="2516" y="211317"/>
                </a:lnTo>
                <a:lnTo>
                  <a:pt x="2955" y="199261"/>
                </a:lnTo>
                <a:lnTo>
                  <a:pt x="2990" y="198309"/>
                </a:lnTo>
                <a:lnTo>
                  <a:pt x="3164" y="184398"/>
                </a:lnTo>
                <a:lnTo>
                  <a:pt x="3164" y="115321"/>
                </a:lnTo>
                <a:lnTo>
                  <a:pt x="2990" y="100858"/>
                </a:lnTo>
                <a:lnTo>
                  <a:pt x="2590" y="89429"/>
                </a:lnTo>
                <a:lnTo>
                  <a:pt x="2516" y="87299"/>
                </a:lnTo>
                <a:lnTo>
                  <a:pt x="1592" y="75368"/>
                </a:lnTo>
                <a:lnTo>
                  <a:pt x="10191" y="75368"/>
                </a:lnTo>
                <a:lnTo>
                  <a:pt x="18936" y="75193"/>
                </a:lnTo>
                <a:lnTo>
                  <a:pt x="27383" y="74716"/>
                </a:lnTo>
                <a:lnTo>
                  <a:pt x="35083" y="73789"/>
                </a:lnTo>
                <a:lnTo>
                  <a:pt x="34161" y="80857"/>
                </a:lnTo>
                <a:lnTo>
                  <a:pt x="33805" y="87299"/>
                </a:lnTo>
                <a:lnTo>
                  <a:pt x="33687" y="89429"/>
                </a:lnTo>
                <a:lnTo>
                  <a:pt x="33513" y="98603"/>
                </a:lnTo>
                <a:lnTo>
                  <a:pt x="33513" y="199261"/>
                </a:lnTo>
                <a:lnTo>
                  <a:pt x="33687" y="207332"/>
                </a:lnTo>
                <a:lnTo>
                  <a:pt x="34161" y="214801"/>
                </a:lnTo>
                <a:lnTo>
                  <a:pt x="35083" y="221368"/>
                </a:lnTo>
                <a:close/>
              </a:path>
            </a:pathLst>
          </a:custGeom>
          <a:solidFill>
            <a:srgbClr val="EB6B3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0943732" y="2130566"/>
            <a:ext cx="130764" cy="152391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1107986" y="2106478"/>
            <a:ext cx="143523" cy="247059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9573898" y="3012828"/>
            <a:ext cx="105249" cy="125121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9760477" y="3011223"/>
            <a:ext cx="76545" cy="125121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9888054" y="3008014"/>
            <a:ext cx="124385" cy="126725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10066661" y="3011221"/>
            <a:ext cx="74950" cy="125121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0183075" y="3011220"/>
            <a:ext cx="103654" cy="125121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0347329" y="3012822"/>
            <a:ext cx="105249" cy="125121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0514772" y="3011217"/>
            <a:ext cx="113222" cy="123517"/>
          </a:xfrm>
          <a:prstGeom prst="rect">
            <a:avLst/>
          </a:prstGeom>
        </p:spPr>
      </p:pic>
      <p:pic>
        <p:nvPicPr>
          <p:cNvPr id="56" name="bg object 56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0779493" y="3009612"/>
            <a:ext cx="138737" cy="128329"/>
          </a:xfrm>
          <a:prstGeom prst="rect">
            <a:avLst/>
          </a:prstGeom>
        </p:spPr>
      </p:pic>
      <p:sp>
        <p:nvSpPr>
          <p:cNvPr id="57" name="bg object 57"/>
          <p:cNvSpPr/>
          <p:nvPr/>
        </p:nvSpPr>
        <p:spPr>
          <a:xfrm>
            <a:off x="10993182" y="3012819"/>
            <a:ext cx="24130" cy="125730"/>
          </a:xfrm>
          <a:custGeom>
            <a:avLst/>
            <a:gdLst/>
            <a:ahLst/>
            <a:cxnLst/>
            <a:rect l="l" t="t" r="r" b="b"/>
            <a:pathLst>
              <a:path w="24129" h="125730">
                <a:moveTo>
                  <a:pt x="23920" y="125121"/>
                </a:moveTo>
                <a:lnTo>
                  <a:pt x="0" y="125121"/>
                </a:lnTo>
                <a:lnTo>
                  <a:pt x="0" y="123517"/>
                </a:lnTo>
                <a:lnTo>
                  <a:pt x="921" y="115195"/>
                </a:lnTo>
                <a:lnTo>
                  <a:pt x="1395" y="103866"/>
                </a:lnTo>
                <a:lnTo>
                  <a:pt x="1594" y="81810"/>
                </a:lnTo>
                <a:lnTo>
                  <a:pt x="1569" y="33185"/>
                </a:lnTo>
                <a:lnTo>
                  <a:pt x="1395" y="21254"/>
                </a:lnTo>
                <a:lnTo>
                  <a:pt x="921" y="9925"/>
                </a:lnTo>
                <a:lnTo>
                  <a:pt x="0" y="1604"/>
                </a:lnTo>
                <a:lnTo>
                  <a:pt x="19136" y="1604"/>
                </a:lnTo>
                <a:lnTo>
                  <a:pt x="23920" y="0"/>
                </a:lnTo>
                <a:lnTo>
                  <a:pt x="23920" y="1251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8" name="bg object 58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1098433" y="3009610"/>
            <a:ext cx="108438" cy="128329"/>
          </a:xfrm>
          <a:prstGeom prst="rect">
            <a:avLst/>
          </a:prstGeom>
        </p:spPr>
      </p:pic>
      <p:pic>
        <p:nvPicPr>
          <p:cNvPr id="59" name="bg object 59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11278634" y="3012817"/>
            <a:ext cx="105249" cy="123517"/>
          </a:xfrm>
          <a:prstGeom prst="rect">
            <a:avLst/>
          </a:prstGeom>
        </p:spPr>
      </p:pic>
      <p:pic>
        <p:nvPicPr>
          <p:cNvPr id="60" name="bg object 60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1436510" y="3008003"/>
            <a:ext cx="78139" cy="129933"/>
          </a:xfrm>
          <a:prstGeom prst="rect">
            <a:avLst/>
          </a:prstGeom>
        </p:spPr>
      </p:pic>
      <p:pic>
        <p:nvPicPr>
          <p:cNvPr id="61" name="bg object 61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9318766" y="3304764"/>
            <a:ext cx="78139" cy="129933"/>
          </a:xfrm>
          <a:prstGeom prst="rect">
            <a:avLst/>
          </a:prstGeom>
        </p:spPr>
      </p:pic>
      <p:pic>
        <p:nvPicPr>
          <p:cNvPr id="62" name="bg object 62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9439964" y="3307971"/>
            <a:ext cx="100465" cy="125121"/>
          </a:xfrm>
          <a:prstGeom prst="rect">
            <a:avLst/>
          </a:prstGeom>
        </p:spPr>
      </p:pic>
      <p:pic>
        <p:nvPicPr>
          <p:cNvPr id="63" name="bg object 63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9588269" y="3307970"/>
            <a:ext cx="90899" cy="125121"/>
          </a:xfrm>
          <a:prstGeom prst="rect">
            <a:avLst/>
          </a:prstGeom>
        </p:spPr>
      </p:pic>
      <p:pic>
        <p:nvPicPr>
          <p:cNvPr id="64" name="bg object 64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9722227" y="3306364"/>
            <a:ext cx="118006" cy="128329"/>
          </a:xfrm>
          <a:prstGeom prst="rect">
            <a:avLst/>
          </a:prstGeom>
        </p:spPr>
      </p:pic>
      <p:pic>
        <p:nvPicPr>
          <p:cNvPr id="65" name="bg object 65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10044357" y="3304758"/>
            <a:ext cx="105249" cy="129933"/>
          </a:xfrm>
          <a:prstGeom prst="rect">
            <a:avLst/>
          </a:prstGeom>
        </p:spPr>
      </p:pic>
      <p:pic>
        <p:nvPicPr>
          <p:cNvPr id="66" name="bg object 66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9891266" y="3306363"/>
            <a:ext cx="105249" cy="128329"/>
          </a:xfrm>
          <a:prstGeom prst="rect">
            <a:avLst/>
          </a:prstGeom>
        </p:spPr>
      </p:pic>
      <p:pic>
        <p:nvPicPr>
          <p:cNvPr id="67" name="bg object 67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10266020" y="3306361"/>
            <a:ext cx="98870" cy="128329"/>
          </a:xfrm>
          <a:prstGeom prst="rect">
            <a:avLst/>
          </a:prstGeom>
        </p:spPr>
      </p:pic>
      <p:pic>
        <p:nvPicPr>
          <p:cNvPr id="68" name="bg object 68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10411138" y="3306360"/>
            <a:ext cx="118006" cy="128329"/>
          </a:xfrm>
          <a:prstGeom prst="rect">
            <a:avLst/>
          </a:prstGeom>
        </p:spPr>
      </p:pic>
      <p:pic>
        <p:nvPicPr>
          <p:cNvPr id="69" name="bg object 69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10567419" y="3306359"/>
            <a:ext cx="137143" cy="128329"/>
          </a:xfrm>
          <a:prstGeom prst="rect">
            <a:avLst/>
          </a:prstGeom>
        </p:spPr>
      </p:pic>
      <p:pic>
        <p:nvPicPr>
          <p:cNvPr id="70" name="bg object 70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10749215" y="3306357"/>
            <a:ext cx="137143" cy="128329"/>
          </a:xfrm>
          <a:prstGeom prst="rect">
            <a:avLst/>
          </a:prstGeom>
        </p:spPr>
      </p:pic>
      <p:pic>
        <p:nvPicPr>
          <p:cNvPr id="71" name="bg object 71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10938985" y="3306356"/>
            <a:ext cx="102060" cy="128329"/>
          </a:xfrm>
          <a:prstGeom prst="rect">
            <a:avLst/>
          </a:prstGeom>
        </p:spPr>
      </p:pic>
      <p:pic>
        <p:nvPicPr>
          <p:cNvPr id="72" name="bg object 72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11100049" y="3306355"/>
            <a:ext cx="105249" cy="128329"/>
          </a:xfrm>
          <a:prstGeom prst="rect">
            <a:avLst/>
          </a:prstGeom>
        </p:spPr>
      </p:pic>
      <p:sp>
        <p:nvSpPr>
          <p:cNvPr id="73" name="bg object 73"/>
          <p:cNvSpPr/>
          <p:nvPr/>
        </p:nvSpPr>
        <p:spPr>
          <a:xfrm>
            <a:off x="11265899" y="3307958"/>
            <a:ext cx="24130" cy="125730"/>
          </a:xfrm>
          <a:custGeom>
            <a:avLst/>
            <a:gdLst/>
            <a:ahLst/>
            <a:cxnLst/>
            <a:rect l="l" t="t" r="r" b="b"/>
            <a:pathLst>
              <a:path w="24129" h="125729">
                <a:moveTo>
                  <a:pt x="23920" y="125121"/>
                </a:moveTo>
                <a:lnTo>
                  <a:pt x="0" y="125121"/>
                </a:lnTo>
                <a:lnTo>
                  <a:pt x="0" y="123517"/>
                </a:lnTo>
                <a:lnTo>
                  <a:pt x="921" y="115195"/>
                </a:lnTo>
                <a:lnTo>
                  <a:pt x="1395" y="103866"/>
                </a:lnTo>
                <a:lnTo>
                  <a:pt x="1594" y="81810"/>
                </a:lnTo>
                <a:lnTo>
                  <a:pt x="1569" y="33185"/>
                </a:lnTo>
                <a:lnTo>
                  <a:pt x="1395" y="21254"/>
                </a:lnTo>
                <a:lnTo>
                  <a:pt x="921" y="9925"/>
                </a:lnTo>
                <a:lnTo>
                  <a:pt x="0" y="1604"/>
                </a:lnTo>
                <a:lnTo>
                  <a:pt x="17541" y="1604"/>
                </a:lnTo>
                <a:lnTo>
                  <a:pt x="23920" y="0"/>
                </a:lnTo>
                <a:lnTo>
                  <a:pt x="23920" y="1251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4" name="bg object 74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11340848" y="3307957"/>
            <a:ext cx="100465" cy="125121"/>
          </a:xfrm>
          <a:prstGeom prst="rect">
            <a:avLst/>
          </a:prstGeom>
        </p:spPr>
      </p:pic>
      <p:sp>
        <p:nvSpPr>
          <p:cNvPr id="75" name="bg object 75"/>
          <p:cNvSpPr/>
          <p:nvPr/>
        </p:nvSpPr>
        <p:spPr>
          <a:xfrm>
            <a:off x="11492347" y="3307956"/>
            <a:ext cx="24130" cy="125730"/>
          </a:xfrm>
          <a:custGeom>
            <a:avLst/>
            <a:gdLst/>
            <a:ahLst/>
            <a:cxnLst/>
            <a:rect l="l" t="t" r="r" b="b"/>
            <a:pathLst>
              <a:path w="24129" h="125729">
                <a:moveTo>
                  <a:pt x="23920" y="125121"/>
                </a:moveTo>
                <a:lnTo>
                  <a:pt x="0" y="125121"/>
                </a:lnTo>
                <a:lnTo>
                  <a:pt x="0" y="123517"/>
                </a:lnTo>
                <a:lnTo>
                  <a:pt x="921" y="115195"/>
                </a:lnTo>
                <a:lnTo>
                  <a:pt x="1395" y="103866"/>
                </a:lnTo>
                <a:lnTo>
                  <a:pt x="1594" y="81810"/>
                </a:lnTo>
                <a:lnTo>
                  <a:pt x="1569" y="33185"/>
                </a:lnTo>
                <a:lnTo>
                  <a:pt x="1395" y="21254"/>
                </a:lnTo>
                <a:lnTo>
                  <a:pt x="921" y="9925"/>
                </a:lnTo>
                <a:lnTo>
                  <a:pt x="0" y="1604"/>
                </a:lnTo>
                <a:lnTo>
                  <a:pt x="17541" y="1604"/>
                </a:lnTo>
                <a:lnTo>
                  <a:pt x="23920" y="0"/>
                </a:lnTo>
                <a:lnTo>
                  <a:pt x="23920" y="1251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6" name="bg object 76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11578462" y="3307955"/>
            <a:ext cx="73355" cy="125121"/>
          </a:xfrm>
          <a:prstGeom prst="rect">
            <a:avLst/>
          </a:prstGeom>
        </p:spPr>
      </p:pic>
      <p:pic>
        <p:nvPicPr>
          <p:cNvPr id="77" name="bg object 77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11688497" y="3304745"/>
            <a:ext cx="78139" cy="12993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EA5E2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984657" y="6128847"/>
            <a:ext cx="1588352" cy="51775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6950" y="6472115"/>
            <a:ext cx="197383" cy="19739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50442" y="6472115"/>
            <a:ext cx="197383" cy="19739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283934" y="6472115"/>
            <a:ext cx="197383" cy="19739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5684" y="609822"/>
            <a:ext cx="965898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EA5E2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5684" y="1809877"/>
            <a:ext cx="10800631" cy="3606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9" Type="http://schemas.openxmlformats.org/officeDocument/2006/relationships/image" Target="../media/image42.png"/><Relationship Id="rId21" Type="http://schemas.openxmlformats.org/officeDocument/2006/relationships/image" Target="../media/image24.png"/><Relationship Id="rId34" Type="http://schemas.openxmlformats.org/officeDocument/2006/relationships/image" Target="../media/image37.png"/><Relationship Id="rId42" Type="http://schemas.openxmlformats.org/officeDocument/2006/relationships/image" Target="../media/image45.png"/><Relationship Id="rId47" Type="http://schemas.openxmlformats.org/officeDocument/2006/relationships/image" Target="../media/image50.png"/><Relationship Id="rId50" Type="http://schemas.openxmlformats.org/officeDocument/2006/relationships/image" Target="../media/image53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9" Type="http://schemas.openxmlformats.org/officeDocument/2006/relationships/image" Target="../media/image32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32" Type="http://schemas.openxmlformats.org/officeDocument/2006/relationships/image" Target="../media/image35.png"/><Relationship Id="rId37" Type="http://schemas.openxmlformats.org/officeDocument/2006/relationships/image" Target="../media/image40.png"/><Relationship Id="rId40" Type="http://schemas.openxmlformats.org/officeDocument/2006/relationships/image" Target="../media/image43.png"/><Relationship Id="rId45" Type="http://schemas.openxmlformats.org/officeDocument/2006/relationships/image" Target="../media/image48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28" Type="http://schemas.openxmlformats.org/officeDocument/2006/relationships/image" Target="../media/image31.png"/><Relationship Id="rId36" Type="http://schemas.openxmlformats.org/officeDocument/2006/relationships/image" Target="../media/image39.png"/><Relationship Id="rId49" Type="http://schemas.openxmlformats.org/officeDocument/2006/relationships/image" Target="../media/image52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31" Type="http://schemas.openxmlformats.org/officeDocument/2006/relationships/image" Target="../media/image34.png"/><Relationship Id="rId44" Type="http://schemas.openxmlformats.org/officeDocument/2006/relationships/image" Target="../media/image47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Relationship Id="rId30" Type="http://schemas.openxmlformats.org/officeDocument/2006/relationships/image" Target="../media/image33.png"/><Relationship Id="rId35" Type="http://schemas.openxmlformats.org/officeDocument/2006/relationships/image" Target="../media/image38.png"/><Relationship Id="rId43" Type="http://schemas.openxmlformats.org/officeDocument/2006/relationships/image" Target="../media/image46.png"/><Relationship Id="rId48" Type="http://schemas.openxmlformats.org/officeDocument/2006/relationships/image" Target="../media/image51.png"/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33" Type="http://schemas.openxmlformats.org/officeDocument/2006/relationships/image" Target="../media/image36.png"/><Relationship Id="rId38" Type="http://schemas.openxmlformats.org/officeDocument/2006/relationships/image" Target="../media/image41.png"/><Relationship Id="rId46" Type="http://schemas.openxmlformats.org/officeDocument/2006/relationships/image" Target="../media/image49.png"/><Relationship Id="rId20" Type="http://schemas.openxmlformats.org/officeDocument/2006/relationships/image" Target="../media/image23.png"/><Relationship Id="rId41" Type="http://schemas.openxmlformats.org/officeDocument/2006/relationships/image" Target="../media/image4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aid.gov/federal-policy-guidance/downloads/smd26001.pdf" TargetMode="External"/><Relationship Id="rId2" Type="http://schemas.microsoft.com/office/2018/10/relationships/comments" Target="../comments/modernComment_109_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4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ages.thenationalcouncil.org/rs/773-MJF-379/images/HR%201%20and%20the%20Impact%20of%20Medicaid%20Work%20Requirements%201.pdf?version=0&amp;mkt_tok=NzczLU1KRi0zNzkAAAGge_XBHEQsRXetl4hZfmHAG4otR6mILZvv4IGu3gwBqQcfo3wSHRWxyLtCZ-YnCQf2yzH54l1MYTYpM4n5yrMsJcKAfvBStAxntAiYTQkq1hIU" TargetMode="External"/><Relationship Id="rId7" Type="http://schemas.openxmlformats.org/officeDocument/2006/relationships/image" Target="../media/image63.png"/><Relationship Id="rId2" Type="http://schemas.openxmlformats.org/officeDocument/2006/relationships/hyperlink" Target="https://pages.thenationalcouncil.org/rs/773-MJF-379/images/2300_H.R.1%20Implementation%20Journey%20v4-2.pdf?version=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ub.thenationalcouncil.org/wp-content/uploads/2026/04/Eligibility-Redetermination-Guidance-Overview.pdf" TargetMode="External"/><Relationship Id="rId5" Type="http://schemas.openxmlformats.org/officeDocument/2006/relationships/hyperlink" Target="https://thenationalcouncil-org.zoom.us/rec/play/Hpj8I_4ZfCaJG7h9d5AMGLO9N8fDXFiU-ZG5UL3QW3a_EsEb5tjsMvXWJ_xNKU-hUcbGUGDZ5fXeLG8C.Ispmk9LL0aWE2h3B?eagerLoadZvaPages=sidemenu.billing.plan_management&amp;accessLevel=meeting&amp;canPlayFromShare=true&amp;from=my_recording&amp;continueMode=true&amp;componentName=rec-play&amp;originRequestUrl=https%3A%2F%2Fthenationalcouncil-org.zoom.us%2Frec%2Fshare%2Fyp6u4r0ziiQcCWwHFcN_Wv0YHccN9foYkseTHqEnES9r4QcOXlLZ7xcvYEd-6OJp.Ws6bTmbsxcO2cbVa&amp;mkt_tok=NzczLU1KRi0zNzkAAAGdRaT6s8a-UBSbiNqS-lkb3VdEHyDsi-cJdm1bC_-IGHT-oN6-3voEZf0LrEIFFK0wL89RRTGAE7sIMyS0_74GJb3O3yOTgsN3wfkcKxlCvmMRxg" TargetMode="External"/><Relationship Id="rId4" Type="http://schemas.openxmlformats.org/officeDocument/2006/relationships/hyperlink" Target="https://pages.thenationalcouncil.org/rs/773-MJF-379/images/HR%201%20Survey%20One-Pager.pdf?version=0&amp;mkt_tok=NzczLU1KRi0zNzkAAAGgEaI75RPchJjXDB59kDwN5h60X4-5IboHWo-TvSEoLe3vvQCLXeYOljSYZxtUS3g7dEAhZp-Nhq_GT9WD0a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ationalcouncil.quorum.us/campaigns/" TargetMode="External"/><Relationship Id="rId2" Type="http://schemas.openxmlformats.org/officeDocument/2006/relationships/hyperlink" Target="https://www.thenationalcouncil.org/get-involved/be-an-advocate/sign-up-for-advocacy-alerts/capcon-subscribe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5.jpg"/><Relationship Id="rId4" Type="http://schemas.openxmlformats.org/officeDocument/2006/relationships/hyperlink" Target="mailto:Policy@thenationalcouncil.org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hyperlink" Target="https://subscriber.politicopro.com/article/2025/07/gop-megabills-final-score-3-4t-in-red-ink-and-10-million-kicked-off-health-insurance-cbo-says-0046554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ages.thenationalcouncil.org/rs/773-MJF-379/images/Eligibility%20Redetermination%20Guidance%20Overview.pdf?version=0" TargetMode="External"/><Relationship Id="rId2" Type="http://schemas.openxmlformats.org/officeDocument/2006/relationships/hyperlink" Target="https://www.medicaid.gov/federal-policy-guidance/downloads/smd2600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9518029" y="658023"/>
              <a:ext cx="2046605" cy="2058670"/>
            </a:xfrm>
            <a:custGeom>
              <a:avLst/>
              <a:gdLst/>
              <a:ahLst/>
              <a:cxnLst/>
              <a:rect l="l" t="t" r="r" b="b"/>
              <a:pathLst>
                <a:path w="2046604" h="2058670">
                  <a:moveTo>
                    <a:pt x="1897678" y="2058083"/>
                  </a:moveTo>
                  <a:lnTo>
                    <a:pt x="0" y="2058083"/>
                  </a:lnTo>
                  <a:lnTo>
                    <a:pt x="0" y="149182"/>
                  </a:lnTo>
                  <a:lnTo>
                    <a:pt x="7463" y="102252"/>
                  </a:lnTo>
                  <a:lnTo>
                    <a:pt x="28321" y="61328"/>
                  </a:lnTo>
                  <a:lnTo>
                    <a:pt x="60279" y="28951"/>
                  </a:lnTo>
                  <a:lnTo>
                    <a:pt x="101039" y="7661"/>
                  </a:lnTo>
                  <a:lnTo>
                    <a:pt x="148305" y="0"/>
                  </a:lnTo>
                  <a:lnTo>
                    <a:pt x="2045984" y="0"/>
                  </a:lnTo>
                  <a:lnTo>
                    <a:pt x="2045984" y="1908900"/>
                  </a:lnTo>
                  <a:lnTo>
                    <a:pt x="2038367" y="1956446"/>
                  </a:lnTo>
                  <a:lnTo>
                    <a:pt x="2017203" y="1997447"/>
                  </a:lnTo>
                  <a:lnTo>
                    <a:pt x="1985015" y="2029594"/>
                  </a:lnTo>
                  <a:lnTo>
                    <a:pt x="1944332" y="2050576"/>
                  </a:lnTo>
                  <a:lnTo>
                    <a:pt x="1897678" y="205808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0757" y="1081509"/>
              <a:ext cx="110033" cy="12672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77770" y="1081508"/>
              <a:ext cx="125980" cy="12993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251592" y="1081506"/>
              <a:ext cx="103654" cy="12672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428604" y="1081505"/>
              <a:ext cx="24130" cy="127000"/>
            </a:xfrm>
            <a:custGeom>
              <a:avLst/>
              <a:gdLst/>
              <a:ahLst/>
              <a:cxnLst/>
              <a:rect l="l" t="t" r="r" b="b"/>
              <a:pathLst>
                <a:path w="24129" h="127000">
                  <a:moveTo>
                    <a:pt x="23920" y="126725"/>
                  </a:moveTo>
                  <a:lnTo>
                    <a:pt x="0" y="126725"/>
                  </a:lnTo>
                  <a:lnTo>
                    <a:pt x="921" y="118378"/>
                  </a:lnTo>
                  <a:lnTo>
                    <a:pt x="1395" y="106874"/>
                  </a:lnTo>
                  <a:lnTo>
                    <a:pt x="1569" y="34764"/>
                  </a:lnTo>
                  <a:lnTo>
                    <a:pt x="1395" y="22658"/>
                  </a:lnTo>
                  <a:lnTo>
                    <a:pt x="921" y="10852"/>
                  </a:lnTo>
                  <a:lnTo>
                    <a:pt x="0" y="1604"/>
                  </a:lnTo>
                  <a:lnTo>
                    <a:pt x="19136" y="1604"/>
                  </a:lnTo>
                  <a:lnTo>
                    <a:pt x="23920" y="0"/>
                  </a:lnTo>
                  <a:lnTo>
                    <a:pt x="23920" y="126725"/>
                  </a:lnTo>
                  <a:close/>
                </a:path>
              </a:pathLst>
            </a:custGeom>
            <a:solidFill>
              <a:srgbClr val="525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532260" y="1081504"/>
              <a:ext cx="124385" cy="13153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731597" y="1081503"/>
              <a:ext cx="111628" cy="12672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911799" y="1081502"/>
              <a:ext cx="124385" cy="129933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104757" y="1083105"/>
              <a:ext cx="76545" cy="12672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982099" y="1379865"/>
              <a:ext cx="102060" cy="13153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152733" y="1381468"/>
              <a:ext cx="124385" cy="131537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353664" y="1381467"/>
              <a:ext cx="106844" cy="131537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541839" y="1381466"/>
              <a:ext cx="110033" cy="12672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726825" y="1379861"/>
              <a:ext cx="102060" cy="13153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0907025" y="1381464"/>
              <a:ext cx="24130" cy="127000"/>
            </a:xfrm>
            <a:custGeom>
              <a:avLst/>
              <a:gdLst/>
              <a:ahLst/>
              <a:cxnLst/>
              <a:rect l="l" t="t" r="r" b="b"/>
              <a:pathLst>
                <a:path w="24129" h="127000">
                  <a:moveTo>
                    <a:pt x="23920" y="125121"/>
                  </a:moveTo>
                  <a:lnTo>
                    <a:pt x="177" y="125121"/>
                  </a:lnTo>
                  <a:lnTo>
                    <a:pt x="921" y="118378"/>
                  </a:lnTo>
                  <a:lnTo>
                    <a:pt x="1395" y="106874"/>
                  </a:lnTo>
                  <a:lnTo>
                    <a:pt x="1569" y="94467"/>
                  </a:lnTo>
                  <a:lnTo>
                    <a:pt x="1569" y="34764"/>
                  </a:lnTo>
                  <a:lnTo>
                    <a:pt x="1395" y="22658"/>
                  </a:lnTo>
                  <a:lnTo>
                    <a:pt x="921" y="10852"/>
                  </a:lnTo>
                  <a:lnTo>
                    <a:pt x="0" y="1604"/>
                  </a:lnTo>
                  <a:lnTo>
                    <a:pt x="19136" y="1604"/>
                  </a:lnTo>
                  <a:lnTo>
                    <a:pt x="23920" y="0"/>
                  </a:lnTo>
                  <a:lnTo>
                    <a:pt x="23920" y="125121"/>
                  </a:lnTo>
                  <a:close/>
                </a:path>
                <a:path w="24129" h="127000">
                  <a:moveTo>
                    <a:pt x="0" y="126725"/>
                  </a:moveTo>
                  <a:lnTo>
                    <a:pt x="0" y="125121"/>
                  </a:lnTo>
                  <a:lnTo>
                    <a:pt x="177" y="125121"/>
                  </a:lnTo>
                  <a:lnTo>
                    <a:pt x="0" y="126725"/>
                  </a:lnTo>
                  <a:close/>
                </a:path>
              </a:pathLst>
            </a:custGeom>
            <a:solidFill>
              <a:srgbClr val="525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017060" y="1383067"/>
              <a:ext cx="76545" cy="126725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806694" y="1689452"/>
              <a:ext cx="100465" cy="22136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9935865" y="1748803"/>
              <a:ext cx="97275" cy="11549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0087362" y="1748802"/>
              <a:ext cx="73355" cy="112288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288295" y="1678220"/>
              <a:ext cx="245581" cy="23740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0573745" y="1753612"/>
              <a:ext cx="135548" cy="158807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0757136" y="1755215"/>
              <a:ext cx="130764" cy="152391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0924579" y="1719923"/>
              <a:ext cx="95681" cy="19089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1056940" y="1753609"/>
              <a:ext cx="141927" cy="15720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9856140" y="1675015"/>
              <a:ext cx="1414780" cy="612775"/>
            </a:xfrm>
            <a:custGeom>
              <a:avLst/>
              <a:gdLst/>
              <a:ahLst/>
              <a:cxnLst/>
              <a:rect l="l" t="t" r="r" b="b"/>
              <a:pathLst>
                <a:path w="1414779" h="612775">
                  <a:moveTo>
                    <a:pt x="312559" y="383374"/>
                  </a:moveTo>
                  <a:lnTo>
                    <a:pt x="277469" y="383374"/>
                  </a:lnTo>
                  <a:lnTo>
                    <a:pt x="273367" y="398322"/>
                  </a:lnTo>
                  <a:lnTo>
                    <a:pt x="263347" y="429399"/>
                  </a:lnTo>
                  <a:lnTo>
                    <a:pt x="223253" y="545401"/>
                  </a:lnTo>
                  <a:lnTo>
                    <a:pt x="161061" y="376961"/>
                  </a:lnTo>
                  <a:lnTo>
                    <a:pt x="153085" y="378561"/>
                  </a:lnTo>
                  <a:lnTo>
                    <a:pt x="130759" y="439521"/>
                  </a:lnTo>
                  <a:lnTo>
                    <a:pt x="90893" y="543788"/>
                  </a:lnTo>
                  <a:lnTo>
                    <a:pt x="33489" y="378561"/>
                  </a:lnTo>
                  <a:lnTo>
                    <a:pt x="0" y="381774"/>
                  </a:lnTo>
                  <a:lnTo>
                    <a:pt x="6223" y="397243"/>
                  </a:lnTo>
                  <a:lnTo>
                    <a:pt x="25514" y="447548"/>
                  </a:lnTo>
                  <a:lnTo>
                    <a:pt x="84518" y="612762"/>
                  </a:lnTo>
                  <a:lnTo>
                    <a:pt x="92494" y="612762"/>
                  </a:lnTo>
                  <a:lnTo>
                    <a:pt x="99618" y="593242"/>
                  </a:lnTo>
                  <a:lnTo>
                    <a:pt x="157873" y="445935"/>
                  </a:lnTo>
                  <a:lnTo>
                    <a:pt x="220065" y="612762"/>
                  </a:lnTo>
                  <a:lnTo>
                    <a:pt x="228041" y="611162"/>
                  </a:lnTo>
                  <a:lnTo>
                    <a:pt x="251955" y="547001"/>
                  </a:lnTo>
                  <a:lnTo>
                    <a:pt x="312559" y="383374"/>
                  </a:lnTo>
                  <a:close/>
                </a:path>
                <a:path w="1414779" h="612775">
                  <a:moveTo>
                    <a:pt x="1414487" y="0"/>
                  </a:moveTo>
                  <a:lnTo>
                    <a:pt x="1406779" y="1879"/>
                  </a:lnTo>
                  <a:lnTo>
                    <a:pt x="1398333" y="3009"/>
                  </a:lnTo>
                  <a:lnTo>
                    <a:pt x="1389595" y="3835"/>
                  </a:lnTo>
                  <a:lnTo>
                    <a:pt x="1380998" y="4813"/>
                  </a:lnTo>
                  <a:lnTo>
                    <a:pt x="1381912" y="16433"/>
                  </a:lnTo>
                  <a:lnTo>
                    <a:pt x="1382395" y="29476"/>
                  </a:lnTo>
                  <a:lnTo>
                    <a:pt x="1382560" y="43383"/>
                  </a:lnTo>
                  <a:lnTo>
                    <a:pt x="1382560" y="194017"/>
                  </a:lnTo>
                  <a:lnTo>
                    <a:pt x="1382395" y="207924"/>
                  </a:lnTo>
                  <a:lnTo>
                    <a:pt x="1382356" y="208876"/>
                  </a:lnTo>
                  <a:lnTo>
                    <a:pt x="1381912" y="220941"/>
                  </a:lnTo>
                  <a:lnTo>
                    <a:pt x="1381125" y="230987"/>
                  </a:lnTo>
                  <a:lnTo>
                    <a:pt x="1414487" y="230987"/>
                  </a:lnTo>
                  <a:lnTo>
                    <a:pt x="1413560" y="224421"/>
                  </a:lnTo>
                  <a:lnTo>
                    <a:pt x="1413090" y="216954"/>
                  </a:lnTo>
                  <a:lnTo>
                    <a:pt x="1412913" y="208876"/>
                  </a:lnTo>
                  <a:lnTo>
                    <a:pt x="1412913" y="26162"/>
                  </a:lnTo>
                  <a:lnTo>
                    <a:pt x="1413090" y="16433"/>
                  </a:lnTo>
                  <a:lnTo>
                    <a:pt x="1413560" y="7315"/>
                  </a:lnTo>
                  <a:lnTo>
                    <a:pt x="1414487" y="0"/>
                  </a:lnTo>
                  <a:close/>
                </a:path>
              </a:pathLst>
            </a:custGeom>
            <a:solidFill>
              <a:srgbClr val="EB6B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0165515" y="2130573"/>
              <a:ext cx="135548" cy="158807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0340924" y="2050376"/>
              <a:ext cx="116839" cy="231140"/>
            </a:xfrm>
            <a:custGeom>
              <a:avLst/>
              <a:gdLst/>
              <a:ahLst/>
              <a:cxnLst/>
              <a:rect l="l" t="t" r="r" b="b"/>
              <a:pathLst>
                <a:path w="116840" h="231139">
                  <a:moveTo>
                    <a:pt x="33489" y="0"/>
                  </a:moveTo>
                  <a:lnTo>
                    <a:pt x="25793" y="1879"/>
                  </a:lnTo>
                  <a:lnTo>
                    <a:pt x="17348" y="2997"/>
                  </a:lnTo>
                  <a:lnTo>
                    <a:pt x="8597" y="3835"/>
                  </a:lnTo>
                  <a:lnTo>
                    <a:pt x="0" y="4813"/>
                  </a:lnTo>
                  <a:lnTo>
                    <a:pt x="927" y="16433"/>
                  </a:lnTo>
                  <a:lnTo>
                    <a:pt x="1397" y="29476"/>
                  </a:lnTo>
                  <a:lnTo>
                    <a:pt x="1574" y="43383"/>
                  </a:lnTo>
                  <a:lnTo>
                    <a:pt x="1574" y="194017"/>
                  </a:lnTo>
                  <a:lnTo>
                    <a:pt x="1397" y="207924"/>
                  </a:lnTo>
                  <a:lnTo>
                    <a:pt x="1358" y="208876"/>
                  </a:lnTo>
                  <a:lnTo>
                    <a:pt x="927" y="220941"/>
                  </a:lnTo>
                  <a:lnTo>
                    <a:pt x="127" y="230987"/>
                  </a:lnTo>
                  <a:lnTo>
                    <a:pt x="33489" y="230987"/>
                  </a:lnTo>
                  <a:lnTo>
                    <a:pt x="32562" y="224421"/>
                  </a:lnTo>
                  <a:lnTo>
                    <a:pt x="32092" y="216954"/>
                  </a:lnTo>
                  <a:lnTo>
                    <a:pt x="31915" y="208876"/>
                  </a:lnTo>
                  <a:lnTo>
                    <a:pt x="31915" y="26162"/>
                  </a:lnTo>
                  <a:lnTo>
                    <a:pt x="32092" y="16433"/>
                  </a:lnTo>
                  <a:lnTo>
                    <a:pt x="32562" y="7315"/>
                  </a:lnTo>
                  <a:lnTo>
                    <a:pt x="33489" y="0"/>
                  </a:lnTo>
                  <a:close/>
                </a:path>
                <a:path w="116840" h="231139">
                  <a:moveTo>
                    <a:pt x="116420" y="0"/>
                  </a:moveTo>
                  <a:lnTo>
                    <a:pt x="108712" y="1879"/>
                  </a:lnTo>
                  <a:lnTo>
                    <a:pt x="100266" y="2997"/>
                  </a:lnTo>
                  <a:lnTo>
                    <a:pt x="91528" y="3835"/>
                  </a:lnTo>
                  <a:lnTo>
                    <a:pt x="82931" y="4800"/>
                  </a:lnTo>
                  <a:lnTo>
                    <a:pt x="83845" y="16433"/>
                  </a:lnTo>
                  <a:lnTo>
                    <a:pt x="84328" y="29464"/>
                  </a:lnTo>
                  <a:lnTo>
                    <a:pt x="84493" y="43383"/>
                  </a:lnTo>
                  <a:lnTo>
                    <a:pt x="84493" y="194017"/>
                  </a:lnTo>
                  <a:lnTo>
                    <a:pt x="84328" y="207924"/>
                  </a:lnTo>
                  <a:lnTo>
                    <a:pt x="84289" y="208876"/>
                  </a:lnTo>
                  <a:lnTo>
                    <a:pt x="83845" y="220941"/>
                  </a:lnTo>
                  <a:lnTo>
                    <a:pt x="83058" y="230987"/>
                  </a:lnTo>
                  <a:lnTo>
                    <a:pt x="116420" y="230987"/>
                  </a:lnTo>
                  <a:lnTo>
                    <a:pt x="115493" y="224421"/>
                  </a:lnTo>
                  <a:lnTo>
                    <a:pt x="115023" y="216954"/>
                  </a:lnTo>
                  <a:lnTo>
                    <a:pt x="114846" y="208876"/>
                  </a:lnTo>
                  <a:lnTo>
                    <a:pt x="114846" y="26162"/>
                  </a:lnTo>
                  <a:lnTo>
                    <a:pt x="115023" y="16433"/>
                  </a:lnTo>
                  <a:lnTo>
                    <a:pt x="115493" y="7315"/>
                  </a:lnTo>
                  <a:lnTo>
                    <a:pt x="116420" y="0"/>
                  </a:lnTo>
                  <a:close/>
                </a:path>
              </a:pathLst>
            </a:custGeom>
            <a:solidFill>
              <a:srgbClr val="EB6B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0683794" y="2130568"/>
              <a:ext cx="135548" cy="158807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0509972" y="2048759"/>
              <a:ext cx="140332" cy="239013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10857617" y="2059986"/>
              <a:ext cx="38735" cy="221615"/>
            </a:xfrm>
            <a:custGeom>
              <a:avLst/>
              <a:gdLst/>
              <a:ahLst/>
              <a:cxnLst/>
              <a:rect l="l" t="t" r="r" b="b"/>
              <a:pathLst>
                <a:path w="38734" h="221614">
                  <a:moveTo>
                    <a:pt x="19136" y="40102"/>
                  </a:moveTo>
                  <a:lnTo>
                    <a:pt x="11402" y="38423"/>
                  </a:lnTo>
                  <a:lnTo>
                    <a:pt x="5382" y="34087"/>
                  </a:lnTo>
                  <a:lnTo>
                    <a:pt x="1420" y="27921"/>
                  </a:lnTo>
                  <a:lnTo>
                    <a:pt x="0" y="20853"/>
                  </a:lnTo>
                  <a:lnTo>
                    <a:pt x="1420" y="12858"/>
                  </a:lnTo>
                  <a:lnTo>
                    <a:pt x="5382" y="6215"/>
                  </a:lnTo>
                  <a:lnTo>
                    <a:pt x="11551" y="1654"/>
                  </a:lnTo>
                  <a:lnTo>
                    <a:pt x="19136" y="0"/>
                  </a:lnTo>
                  <a:lnTo>
                    <a:pt x="26835" y="1654"/>
                  </a:lnTo>
                  <a:lnTo>
                    <a:pt x="32890" y="6015"/>
                  </a:lnTo>
                  <a:lnTo>
                    <a:pt x="36852" y="12181"/>
                  </a:lnTo>
                  <a:lnTo>
                    <a:pt x="38272" y="19249"/>
                  </a:lnTo>
                  <a:lnTo>
                    <a:pt x="37749" y="27244"/>
                  </a:lnTo>
                  <a:lnTo>
                    <a:pt x="34086" y="33886"/>
                  </a:lnTo>
                  <a:lnTo>
                    <a:pt x="27732" y="38423"/>
                  </a:lnTo>
                  <a:lnTo>
                    <a:pt x="19136" y="40102"/>
                  </a:lnTo>
                  <a:close/>
                </a:path>
                <a:path w="38734" h="221614">
                  <a:moveTo>
                    <a:pt x="35083" y="221368"/>
                  </a:moveTo>
                  <a:lnTo>
                    <a:pt x="1721" y="221368"/>
                  </a:lnTo>
                  <a:lnTo>
                    <a:pt x="2516" y="211317"/>
                  </a:lnTo>
                  <a:lnTo>
                    <a:pt x="2955" y="199261"/>
                  </a:lnTo>
                  <a:lnTo>
                    <a:pt x="2990" y="198309"/>
                  </a:lnTo>
                  <a:lnTo>
                    <a:pt x="3164" y="184398"/>
                  </a:lnTo>
                  <a:lnTo>
                    <a:pt x="3164" y="115321"/>
                  </a:lnTo>
                  <a:lnTo>
                    <a:pt x="2990" y="100858"/>
                  </a:lnTo>
                  <a:lnTo>
                    <a:pt x="2590" y="89429"/>
                  </a:lnTo>
                  <a:lnTo>
                    <a:pt x="2516" y="87299"/>
                  </a:lnTo>
                  <a:lnTo>
                    <a:pt x="1592" y="75368"/>
                  </a:lnTo>
                  <a:lnTo>
                    <a:pt x="10191" y="75368"/>
                  </a:lnTo>
                  <a:lnTo>
                    <a:pt x="18936" y="75193"/>
                  </a:lnTo>
                  <a:lnTo>
                    <a:pt x="27383" y="74716"/>
                  </a:lnTo>
                  <a:lnTo>
                    <a:pt x="35083" y="73789"/>
                  </a:lnTo>
                  <a:lnTo>
                    <a:pt x="34161" y="80857"/>
                  </a:lnTo>
                  <a:lnTo>
                    <a:pt x="33805" y="87299"/>
                  </a:lnTo>
                  <a:lnTo>
                    <a:pt x="33687" y="89429"/>
                  </a:lnTo>
                  <a:lnTo>
                    <a:pt x="33513" y="98603"/>
                  </a:lnTo>
                  <a:lnTo>
                    <a:pt x="33513" y="199261"/>
                  </a:lnTo>
                  <a:lnTo>
                    <a:pt x="33687" y="207332"/>
                  </a:lnTo>
                  <a:lnTo>
                    <a:pt x="34161" y="214801"/>
                  </a:lnTo>
                  <a:lnTo>
                    <a:pt x="35083" y="221368"/>
                  </a:lnTo>
                  <a:close/>
                </a:path>
              </a:pathLst>
            </a:custGeom>
            <a:solidFill>
              <a:srgbClr val="EB6B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0943732" y="2130566"/>
              <a:ext cx="130764" cy="152391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1107986" y="2106478"/>
              <a:ext cx="143523" cy="247059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9573898" y="3012828"/>
              <a:ext cx="105249" cy="125121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9760477" y="3011223"/>
              <a:ext cx="76545" cy="125121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9888054" y="3008014"/>
              <a:ext cx="124385" cy="126725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0066661" y="3011221"/>
              <a:ext cx="74950" cy="125121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0183075" y="3011220"/>
              <a:ext cx="103654" cy="125121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347329" y="3012822"/>
              <a:ext cx="105249" cy="125121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0514772" y="3011217"/>
              <a:ext cx="113222" cy="12351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0779493" y="3009612"/>
              <a:ext cx="138737" cy="128329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10993182" y="3012819"/>
              <a:ext cx="24130" cy="125730"/>
            </a:xfrm>
            <a:custGeom>
              <a:avLst/>
              <a:gdLst/>
              <a:ahLst/>
              <a:cxnLst/>
              <a:rect l="l" t="t" r="r" b="b"/>
              <a:pathLst>
                <a:path w="24129" h="125730">
                  <a:moveTo>
                    <a:pt x="23920" y="125121"/>
                  </a:moveTo>
                  <a:lnTo>
                    <a:pt x="0" y="125121"/>
                  </a:lnTo>
                  <a:lnTo>
                    <a:pt x="0" y="123517"/>
                  </a:lnTo>
                  <a:lnTo>
                    <a:pt x="921" y="115195"/>
                  </a:lnTo>
                  <a:lnTo>
                    <a:pt x="1395" y="103866"/>
                  </a:lnTo>
                  <a:lnTo>
                    <a:pt x="1594" y="81810"/>
                  </a:lnTo>
                  <a:lnTo>
                    <a:pt x="1569" y="33185"/>
                  </a:lnTo>
                  <a:lnTo>
                    <a:pt x="1395" y="21254"/>
                  </a:lnTo>
                  <a:lnTo>
                    <a:pt x="921" y="9925"/>
                  </a:lnTo>
                  <a:lnTo>
                    <a:pt x="0" y="1604"/>
                  </a:lnTo>
                  <a:lnTo>
                    <a:pt x="19136" y="1604"/>
                  </a:lnTo>
                  <a:lnTo>
                    <a:pt x="23920" y="0"/>
                  </a:lnTo>
                  <a:lnTo>
                    <a:pt x="23920" y="1251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11098433" y="3009610"/>
              <a:ext cx="108438" cy="128329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11278634" y="3012817"/>
              <a:ext cx="105249" cy="123517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11436510" y="3008003"/>
              <a:ext cx="78139" cy="129933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9318766" y="3304764"/>
              <a:ext cx="78139" cy="129933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9439964" y="3307971"/>
              <a:ext cx="100465" cy="125121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9588269" y="3307970"/>
              <a:ext cx="90899" cy="125121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9722227" y="3306364"/>
              <a:ext cx="118006" cy="128329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10044357" y="3304758"/>
              <a:ext cx="105249" cy="129933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9891266" y="3306363"/>
              <a:ext cx="105249" cy="128329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10266020" y="3306361"/>
              <a:ext cx="98870" cy="128329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10411138" y="3306360"/>
              <a:ext cx="118006" cy="128329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10567419" y="3306359"/>
              <a:ext cx="137143" cy="128329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10749215" y="3306357"/>
              <a:ext cx="137143" cy="128329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10938985" y="3306356"/>
              <a:ext cx="102060" cy="128329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11100049" y="3306355"/>
              <a:ext cx="105249" cy="128329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11265899" y="3307958"/>
              <a:ext cx="24130" cy="125730"/>
            </a:xfrm>
            <a:custGeom>
              <a:avLst/>
              <a:gdLst/>
              <a:ahLst/>
              <a:cxnLst/>
              <a:rect l="l" t="t" r="r" b="b"/>
              <a:pathLst>
                <a:path w="24129" h="125729">
                  <a:moveTo>
                    <a:pt x="23920" y="125121"/>
                  </a:moveTo>
                  <a:lnTo>
                    <a:pt x="0" y="125121"/>
                  </a:lnTo>
                  <a:lnTo>
                    <a:pt x="0" y="123517"/>
                  </a:lnTo>
                  <a:lnTo>
                    <a:pt x="921" y="115195"/>
                  </a:lnTo>
                  <a:lnTo>
                    <a:pt x="1395" y="103866"/>
                  </a:lnTo>
                  <a:lnTo>
                    <a:pt x="1594" y="81810"/>
                  </a:lnTo>
                  <a:lnTo>
                    <a:pt x="1569" y="33185"/>
                  </a:lnTo>
                  <a:lnTo>
                    <a:pt x="1395" y="21254"/>
                  </a:lnTo>
                  <a:lnTo>
                    <a:pt x="921" y="9925"/>
                  </a:lnTo>
                  <a:lnTo>
                    <a:pt x="0" y="1604"/>
                  </a:lnTo>
                  <a:lnTo>
                    <a:pt x="17541" y="1604"/>
                  </a:lnTo>
                  <a:lnTo>
                    <a:pt x="23920" y="0"/>
                  </a:lnTo>
                  <a:lnTo>
                    <a:pt x="23920" y="1251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11340848" y="3307957"/>
              <a:ext cx="100465" cy="125121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11492347" y="3307956"/>
              <a:ext cx="24130" cy="125730"/>
            </a:xfrm>
            <a:custGeom>
              <a:avLst/>
              <a:gdLst/>
              <a:ahLst/>
              <a:cxnLst/>
              <a:rect l="l" t="t" r="r" b="b"/>
              <a:pathLst>
                <a:path w="24129" h="125729">
                  <a:moveTo>
                    <a:pt x="23920" y="125121"/>
                  </a:moveTo>
                  <a:lnTo>
                    <a:pt x="0" y="125121"/>
                  </a:lnTo>
                  <a:lnTo>
                    <a:pt x="0" y="123517"/>
                  </a:lnTo>
                  <a:lnTo>
                    <a:pt x="921" y="115195"/>
                  </a:lnTo>
                  <a:lnTo>
                    <a:pt x="1395" y="103866"/>
                  </a:lnTo>
                  <a:lnTo>
                    <a:pt x="1594" y="81810"/>
                  </a:lnTo>
                  <a:lnTo>
                    <a:pt x="1569" y="33185"/>
                  </a:lnTo>
                  <a:lnTo>
                    <a:pt x="1395" y="21254"/>
                  </a:lnTo>
                  <a:lnTo>
                    <a:pt x="921" y="9925"/>
                  </a:lnTo>
                  <a:lnTo>
                    <a:pt x="0" y="1604"/>
                  </a:lnTo>
                  <a:lnTo>
                    <a:pt x="17541" y="1604"/>
                  </a:lnTo>
                  <a:lnTo>
                    <a:pt x="23920" y="0"/>
                  </a:lnTo>
                  <a:lnTo>
                    <a:pt x="23920" y="1251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11578462" y="3307955"/>
              <a:ext cx="73355" cy="125121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11688497" y="3304745"/>
              <a:ext cx="78139" cy="129933"/>
            </a:xfrm>
            <a:prstGeom prst="rect">
              <a:avLst/>
            </a:prstGeom>
          </p:spPr>
        </p:pic>
      </p:grpSp>
      <p:sp>
        <p:nvSpPr>
          <p:cNvPr id="65" name="object 65"/>
          <p:cNvSpPr txBox="1"/>
          <p:nvPr/>
        </p:nvSpPr>
        <p:spPr>
          <a:xfrm>
            <a:off x="673651" y="3582931"/>
            <a:ext cx="9303385" cy="236474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H.R.1</a:t>
            </a:r>
            <a:r>
              <a:rPr sz="4000" b="1" spc="-1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Medicaid</a:t>
            </a:r>
            <a:r>
              <a:rPr sz="4000" b="1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Eligibility</a:t>
            </a:r>
            <a:r>
              <a:rPr sz="4000" b="1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Redeterminations:</a:t>
            </a:r>
            <a:endParaRPr sz="4000" dirty="0">
              <a:latin typeface="Calibri"/>
              <a:cs typeface="Calibri"/>
            </a:endParaRPr>
          </a:p>
          <a:p>
            <a:pPr marL="12700" marR="2197735">
              <a:lnSpc>
                <a:spcPts val="4320"/>
              </a:lnSpc>
              <a:spcBef>
                <a:spcPts val="1060"/>
              </a:spcBef>
            </a:pP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New</a:t>
            </a:r>
            <a:r>
              <a:rPr sz="4000" b="1" i="1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spc="-20" dirty="0">
                <a:solidFill>
                  <a:srgbClr val="FFFFFF"/>
                </a:solidFill>
                <a:latin typeface="Calibri"/>
                <a:cs typeface="Calibri"/>
              </a:rPr>
              <a:t>Requirements,</a:t>
            </a:r>
            <a:r>
              <a:rPr sz="4000" b="1" i="1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Timeline</a:t>
            </a:r>
            <a:r>
              <a:rPr sz="4000" b="1" i="1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4000" b="1" i="1" spc="-10" dirty="0">
                <a:solidFill>
                  <a:srgbClr val="FFFFFF"/>
                </a:solidFill>
                <a:latin typeface="Calibri"/>
                <a:cs typeface="Calibri"/>
              </a:rPr>
              <a:t>Recommendations</a:t>
            </a:r>
            <a:endParaRPr sz="4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400" i="1" dirty="0">
                <a:solidFill>
                  <a:srgbClr val="FFFFFF"/>
                </a:solidFill>
                <a:latin typeface="Calibri"/>
                <a:cs typeface="Calibri"/>
              </a:rPr>
              <a:t>May</a:t>
            </a:r>
            <a:r>
              <a:rPr sz="2400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i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CMS</a:t>
            </a:r>
            <a:r>
              <a:rPr spc="-55" dirty="0"/>
              <a:t> </a:t>
            </a:r>
            <a:r>
              <a:rPr dirty="0"/>
              <a:t>Guidance</a:t>
            </a:r>
            <a:r>
              <a:rPr spc="-80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spc="-10" dirty="0"/>
              <a:t>Implementation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1116" y="2590800"/>
            <a:ext cx="4663440" cy="2112264"/>
          </a:xfrm>
          <a:prstGeom prst="rect">
            <a:avLst/>
          </a:prstGeom>
          <a:ln w="57150">
            <a:solidFill>
              <a:srgbClr val="EA5E28"/>
            </a:solidFill>
          </a:ln>
        </p:spPr>
        <p:txBody>
          <a:bodyPr vert="horz" wrap="square" lIns="182880" tIns="182880" rIns="0" bIns="182880" rtlCol="0" anchor="t">
            <a:spAutoFit/>
          </a:bodyPr>
          <a:lstStyle/>
          <a:p>
            <a:pPr marL="90805" marR="248920">
              <a:lnSpc>
                <a:spcPts val="2270"/>
              </a:lnSpc>
              <a:spcBef>
                <a:spcPts val="260"/>
              </a:spcBef>
              <a:buClr>
                <a:srgbClr val="EA5E28"/>
              </a:buClr>
              <a:tabLst>
                <a:tab pos="320040" algn="l"/>
              </a:tabLst>
            </a:pPr>
            <a:r>
              <a:rPr sz="21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Option</a:t>
            </a:r>
            <a:r>
              <a:rPr sz="2100" b="1" spc="-8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2100" b="1" u="none" dirty="0">
                <a:latin typeface="Calibri"/>
                <a:cs typeface="Calibri"/>
              </a:rPr>
              <a:t>:</a:t>
            </a:r>
            <a:r>
              <a:rPr sz="2100" b="1" u="none" spc="-7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Reschedule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renewals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spc="-25" dirty="0">
                <a:latin typeface="Calibri"/>
                <a:cs typeface="Calibri"/>
              </a:rPr>
              <a:t>to </a:t>
            </a:r>
            <a:r>
              <a:rPr sz="2100" u="none" dirty="0">
                <a:latin typeface="Calibri"/>
                <a:cs typeface="Calibri"/>
              </a:rPr>
              <a:t>move</a:t>
            </a:r>
            <a:r>
              <a:rPr sz="2100" u="none" spc="-3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people</a:t>
            </a:r>
            <a:r>
              <a:rPr sz="2100" u="none" spc="-3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onto</a:t>
            </a:r>
            <a:r>
              <a:rPr sz="2100" u="none" spc="-4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lang="en-US" sz="2100" spc="-50" dirty="0">
                <a:latin typeface="Calibri"/>
                <a:cs typeface="Calibri"/>
              </a:rPr>
              <a:t>six</a:t>
            </a:r>
            <a:r>
              <a:rPr sz="2100" u="none" dirty="0">
                <a:latin typeface="Calibri"/>
                <a:cs typeface="Calibri"/>
              </a:rPr>
              <a:t>-month</a:t>
            </a:r>
            <a:r>
              <a:rPr sz="2100" u="none" spc="-65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cycle sooner.</a:t>
            </a:r>
            <a:endParaRPr sz="2100" dirty="0">
              <a:latin typeface="Calibri"/>
              <a:cs typeface="Calibri"/>
            </a:endParaRPr>
          </a:p>
          <a:p>
            <a:pPr marL="777240" marR="338455" lvl="1" indent="-228600">
              <a:lnSpc>
                <a:spcPts val="2270"/>
              </a:lnSpc>
              <a:spcBef>
                <a:spcPts val="484"/>
              </a:spcBef>
              <a:buClr>
                <a:srgbClr val="EA5E28"/>
              </a:buClr>
              <a:buSzPct val="78571"/>
              <a:buFont typeface="Courier New"/>
              <a:buChar char="o"/>
              <a:tabLst>
                <a:tab pos="777240" algn="l"/>
              </a:tabLst>
            </a:pPr>
            <a:r>
              <a:rPr sz="2100" i="1" dirty="0">
                <a:latin typeface="Calibri"/>
                <a:cs typeface="Calibri"/>
              </a:rPr>
              <a:t>CMS</a:t>
            </a:r>
            <a:r>
              <a:rPr sz="2100" i="1" spc="-35" dirty="0">
                <a:latin typeface="Calibri"/>
                <a:cs typeface="Calibri"/>
              </a:rPr>
              <a:t> </a:t>
            </a:r>
            <a:r>
              <a:rPr sz="2100" i="1" dirty="0">
                <a:latin typeface="Calibri"/>
                <a:cs typeface="Calibri"/>
              </a:rPr>
              <a:t>acknowledges</a:t>
            </a:r>
            <a:r>
              <a:rPr sz="2100" i="1" spc="-75" dirty="0">
                <a:latin typeface="Calibri"/>
                <a:cs typeface="Calibri"/>
              </a:rPr>
              <a:t> </a:t>
            </a:r>
            <a:r>
              <a:rPr sz="2100" i="1" dirty="0">
                <a:latin typeface="Calibri"/>
                <a:cs typeface="Calibri"/>
              </a:rPr>
              <a:t>this</a:t>
            </a:r>
            <a:r>
              <a:rPr sz="2100" i="1" spc="-45" dirty="0">
                <a:latin typeface="Calibri"/>
                <a:cs typeface="Calibri"/>
              </a:rPr>
              <a:t> </a:t>
            </a:r>
            <a:r>
              <a:rPr sz="2100" i="1" spc="-25" dirty="0">
                <a:latin typeface="Calibri"/>
                <a:cs typeface="Calibri"/>
              </a:rPr>
              <a:t>is </a:t>
            </a:r>
            <a:r>
              <a:rPr sz="2100" i="1" spc="-10" dirty="0">
                <a:latin typeface="Calibri"/>
                <a:cs typeface="Calibri"/>
              </a:rPr>
              <a:t>administratively</a:t>
            </a:r>
            <a:r>
              <a:rPr sz="2100" i="1" spc="25" dirty="0">
                <a:latin typeface="Calibri"/>
                <a:cs typeface="Calibri"/>
              </a:rPr>
              <a:t> </a:t>
            </a:r>
            <a:r>
              <a:rPr sz="2100" i="1" spc="-10" dirty="0">
                <a:latin typeface="Calibri"/>
                <a:cs typeface="Calibri"/>
              </a:rPr>
              <a:t>burdensome.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6000" y="2590800"/>
            <a:ext cx="4663440" cy="2110834"/>
          </a:xfrm>
          <a:prstGeom prst="rect">
            <a:avLst/>
          </a:prstGeom>
          <a:ln w="57150">
            <a:solidFill>
              <a:srgbClr val="EA5E28"/>
            </a:solidFill>
          </a:ln>
        </p:spPr>
        <p:txBody>
          <a:bodyPr vert="horz" wrap="square" lIns="182880" tIns="182880" rIns="0" bIns="91440" rtlCol="0" anchor="t">
            <a:spAutoFit/>
          </a:bodyPr>
          <a:lstStyle/>
          <a:p>
            <a:pPr marL="90805" marR="320040" algn="l">
              <a:lnSpc>
                <a:spcPts val="2270"/>
              </a:lnSpc>
              <a:spcBef>
                <a:spcPts val="260"/>
              </a:spcBef>
              <a:buClr>
                <a:srgbClr val="EA5E28"/>
              </a:buClr>
              <a:tabLst>
                <a:tab pos="319405" algn="l"/>
              </a:tabLst>
            </a:pPr>
            <a:r>
              <a:rPr sz="21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Option</a:t>
            </a:r>
            <a:r>
              <a:rPr sz="2100" b="1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</a:t>
            </a:r>
            <a:r>
              <a:rPr sz="2100" b="1" u="none" dirty="0">
                <a:latin typeface="Calibri"/>
                <a:cs typeface="Calibri"/>
              </a:rPr>
              <a:t>:</a:t>
            </a:r>
            <a:r>
              <a:rPr sz="2100" b="1" u="none" spc="-4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Keep</a:t>
            </a:r>
            <a:r>
              <a:rPr sz="2100" u="none" spc="-30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already-scheduled </a:t>
            </a:r>
            <a:r>
              <a:rPr sz="2100" u="none" dirty="0">
                <a:latin typeface="Calibri"/>
                <a:cs typeface="Calibri"/>
              </a:rPr>
              <a:t>2027</a:t>
            </a:r>
            <a:r>
              <a:rPr sz="2100" u="none" spc="-5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renewals</a:t>
            </a:r>
            <a:r>
              <a:rPr sz="2100" u="none" spc="-2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and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apply</a:t>
            </a:r>
            <a:r>
              <a:rPr sz="2100" u="none" spc="-45" dirty="0">
                <a:latin typeface="Calibri"/>
                <a:cs typeface="Calibri"/>
              </a:rPr>
              <a:t> </a:t>
            </a:r>
            <a:r>
              <a:rPr lang="en-US" sz="2100" spc="-45" dirty="0">
                <a:latin typeface="Calibri"/>
                <a:cs typeface="Calibri"/>
              </a:rPr>
              <a:t>six</a:t>
            </a:r>
            <a:r>
              <a:rPr sz="2100" u="none" dirty="0">
                <a:latin typeface="Calibri"/>
                <a:cs typeface="Calibri"/>
              </a:rPr>
              <a:t>-</a:t>
            </a:r>
            <a:r>
              <a:rPr sz="2100" u="none" spc="-10" dirty="0">
                <a:latin typeface="Calibri"/>
                <a:cs typeface="Calibri"/>
              </a:rPr>
              <a:t>month </a:t>
            </a:r>
            <a:r>
              <a:rPr sz="2100" u="none" dirty="0">
                <a:latin typeface="Calibri"/>
                <a:cs typeface="Calibri"/>
              </a:rPr>
              <a:t>eligibility</a:t>
            </a:r>
            <a:r>
              <a:rPr sz="2100" u="none" spc="-2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at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the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next</a:t>
            </a:r>
            <a:r>
              <a:rPr sz="2100" u="none" spc="-40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renewal.</a:t>
            </a:r>
            <a:endParaRPr sz="2100" dirty="0">
              <a:latin typeface="Calibri"/>
              <a:cs typeface="Calibri"/>
            </a:endParaRPr>
          </a:p>
          <a:p>
            <a:pPr marL="776605" marR="307340" lvl="1" indent="-228600">
              <a:lnSpc>
                <a:spcPts val="2270"/>
              </a:lnSpc>
              <a:spcBef>
                <a:spcPts val="484"/>
              </a:spcBef>
              <a:buClr>
                <a:srgbClr val="EA5E28"/>
              </a:buClr>
              <a:buSzPct val="78571"/>
              <a:buFont typeface="Courier New"/>
              <a:buChar char="o"/>
              <a:tabLst>
                <a:tab pos="776605" algn="l"/>
              </a:tabLst>
            </a:pPr>
            <a:r>
              <a:rPr sz="2100" i="1" dirty="0">
                <a:latin typeface="Calibri"/>
                <a:cs typeface="Calibri"/>
              </a:rPr>
              <a:t>CMS</a:t>
            </a:r>
            <a:r>
              <a:rPr sz="2100" i="1" spc="-35" dirty="0">
                <a:latin typeface="Calibri"/>
                <a:cs typeface="Calibri"/>
              </a:rPr>
              <a:t> </a:t>
            </a:r>
            <a:r>
              <a:rPr sz="2100" i="1" dirty="0">
                <a:latin typeface="Calibri"/>
                <a:cs typeface="Calibri"/>
              </a:rPr>
              <a:t>signals</a:t>
            </a:r>
            <a:r>
              <a:rPr sz="2100" i="1" spc="-35" dirty="0">
                <a:latin typeface="Calibri"/>
                <a:cs typeface="Calibri"/>
              </a:rPr>
              <a:t> </a:t>
            </a:r>
            <a:r>
              <a:rPr sz="2100" i="1" dirty="0">
                <a:latin typeface="Calibri"/>
                <a:cs typeface="Calibri"/>
              </a:rPr>
              <a:t>this</a:t>
            </a:r>
            <a:r>
              <a:rPr sz="2100" i="1" spc="-40" dirty="0">
                <a:latin typeface="Calibri"/>
                <a:cs typeface="Calibri"/>
              </a:rPr>
              <a:t> </a:t>
            </a:r>
            <a:r>
              <a:rPr sz="2100" i="1" dirty="0">
                <a:latin typeface="Calibri"/>
                <a:cs typeface="Calibri"/>
              </a:rPr>
              <a:t>is</a:t>
            </a:r>
            <a:r>
              <a:rPr sz="2100" i="1" spc="-30" dirty="0">
                <a:latin typeface="Calibri"/>
                <a:cs typeface="Calibri"/>
              </a:rPr>
              <a:t> </a:t>
            </a:r>
            <a:r>
              <a:rPr sz="2100" i="1" spc="-10" dirty="0">
                <a:latin typeface="Calibri"/>
                <a:cs typeface="Calibri"/>
              </a:rPr>
              <a:t>permissible </a:t>
            </a:r>
            <a:r>
              <a:rPr sz="2100" i="1" dirty="0">
                <a:latin typeface="Calibri"/>
                <a:cs typeface="Calibri"/>
              </a:rPr>
              <a:t>and</a:t>
            </a:r>
            <a:r>
              <a:rPr sz="2100" i="1" spc="-60" dirty="0">
                <a:latin typeface="Calibri"/>
                <a:cs typeface="Calibri"/>
              </a:rPr>
              <a:t> </a:t>
            </a:r>
            <a:r>
              <a:rPr sz="2100" i="1" dirty="0">
                <a:latin typeface="Calibri"/>
                <a:cs typeface="Calibri"/>
              </a:rPr>
              <a:t>operationally</a:t>
            </a:r>
            <a:r>
              <a:rPr sz="2100" i="1" spc="-45" dirty="0">
                <a:latin typeface="Calibri"/>
                <a:cs typeface="Calibri"/>
              </a:rPr>
              <a:t> </a:t>
            </a:r>
            <a:r>
              <a:rPr sz="2100" i="1" spc="-20" dirty="0">
                <a:latin typeface="Calibri"/>
                <a:cs typeface="Calibri"/>
              </a:rPr>
              <a:t>less </a:t>
            </a:r>
            <a:r>
              <a:rPr sz="2100" i="1" spc="-10" dirty="0">
                <a:latin typeface="Calibri"/>
                <a:cs typeface="Calibri"/>
              </a:rPr>
              <a:t>disruptive</a:t>
            </a:r>
            <a:r>
              <a:rPr lang="en-US" sz="2100" i="1" spc="-10" dirty="0">
                <a:latin typeface="Calibri"/>
                <a:cs typeface="Calibri"/>
              </a:rPr>
              <a:t>.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8342" y="1682301"/>
            <a:ext cx="10434955" cy="63373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355600" marR="5080" indent="-343535">
              <a:lnSpc>
                <a:spcPts val="2270"/>
              </a:lnSpc>
              <a:spcBef>
                <a:spcPts val="380"/>
              </a:spcBef>
              <a:buClr>
                <a:srgbClr val="EA5E28"/>
              </a:buClr>
              <a:buFont typeface="Arial"/>
              <a:buChar char="•"/>
              <a:tabLst>
                <a:tab pos="355600" algn="l"/>
              </a:tabLst>
            </a:pPr>
            <a:r>
              <a:rPr sz="2100" dirty="0">
                <a:latin typeface="Calibri"/>
                <a:cs typeface="Calibri"/>
              </a:rPr>
              <a:t>On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March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6,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CMS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issued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State</a:t>
            </a:r>
            <a:r>
              <a:rPr sz="2100" u="sng" spc="-65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21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Medicaid</a:t>
            </a:r>
            <a:r>
              <a:rPr sz="2100" u="sng" spc="-65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21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Director</a:t>
            </a:r>
            <a:r>
              <a:rPr sz="2100" u="sng" spc="-4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21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Letter</a:t>
            </a:r>
            <a:r>
              <a:rPr sz="2100" u="none" spc="-60" dirty="0">
                <a:solidFill>
                  <a:srgbClr val="064F80"/>
                </a:solidFill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providing</a:t>
            </a:r>
            <a:r>
              <a:rPr sz="2100" u="none" spc="-4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clarifying</a:t>
            </a:r>
            <a:r>
              <a:rPr sz="2100" u="none" spc="-4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guidance.</a:t>
            </a:r>
            <a:r>
              <a:rPr sz="2100" u="none" spc="-7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In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spc="-25" dirty="0">
                <a:latin typeface="Calibri"/>
                <a:cs typeface="Calibri"/>
              </a:rPr>
              <a:t>the </a:t>
            </a:r>
            <a:r>
              <a:rPr sz="2100" u="none" spc="-30" dirty="0">
                <a:latin typeface="Calibri"/>
                <a:cs typeface="Calibri"/>
              </a:rPr>
              <a:t>letter,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CMS</a:t>
            </a:r>
            <a:r>
              <a:rPr sz="2100" u="none" spc="-5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described</a:t>
            </a:r>
            <a:r>
              <a:rPr sz="2100" u="none" spc="-3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two</a:t>
            </a:r>
            <a:r>
              <a:rPr sz="2100" u="none" spc="-55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implementation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options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for</a:t>
            </a:r>
            <a:r>
              <a:rPr sz="2100" u="none" spc="-40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states: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8342" y="4876800"/>
            <a:ext cx="10525125" cy="934229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241300" marR="5080" indent="-229235">
              <a:lnSpc>
                <a:spcPts val="2270"/>
              </a:lnSpc>
              <a:spcBef>
                <a:spcPts val="384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100" dirty="0">
                <a:latin typeface="Calibri"/>
                <a:cs typeface="Calibri"/>
              </a:rPr>
              <a:t>The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lang="en-US" sz="2100" spc="-50" dirty="0">
                <a:latin typeface="Calibri"/>
                <a:cs typeface="Calibri"/>
              </a:rPr>
              <a:t>six</a:t>
            </a:r>
            <a:r>
              <a:rPr sz="2100" dirty="0">
                <a:latin typeface="Calibri"/>
                <a:cs typeface="Calibri"/>
              </a:rPr>
              <a:t>-month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renewal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requirement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applies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only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states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that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cover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full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Medicaid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expansion </a:t>
            </a:r>
            <a:r>
              <a:rPr sz="2100" dirty="0">
                <a:latin typeface="Calibri"/>
                <a:cs typeface="Calibri"/>
              </a:rPr>
              <a:t>adult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group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under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state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plan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MEC-</a:t>
            </a:r>
            <a:r>
              <a:rPr sz="2100" dirty="0">
                <a:latin typeface="Calibri"/>
                <a:cs typeface="Calibri"/>
              </a:rPr>
              <a:t>equivalent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1115;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states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operating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partial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expansion demonstrations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are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excluded.</a:t>
            </a:r>
            <a:endParaRPr sz="2100" dirty="0">
              <a:latin typeface="Calibri"/>
              <a:cs typeface="Calibri"/>
            </a:endParaRP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CMS</a:t>
            </a:r>
            <a:r>
              <a:rPr spc="-70" dirty="0"/>
              <a:t> </a:t>
            </a:r>
            <a:r>
              <a:rPr dirty="0"/>
              <a:t>Example</a:t>
            </a:r>
            <a:r>
              <a:rPr spc="-85" dirty="0"/>
              <a:t> </a:t>
            </a:r>
            <a:r>
              <a:rPr dirty="0"/>
              <a:t>for</a:t>
            </a:r>
            <a:r>
              <a:rPr spc="-60" dirty="0"/>
              <a:t> </a:t>
            </a:r>
            <a:r>
              <a:rPr dirty="0"/>
              <a:t>Option</a:t>
            </a:r>
            <a:r>
              <a:rPr spc="-75" dirty="0"/>
              <a:t> </a:t>
            </a:r>
            <a:r>
              <a:rPr spc="-50" dirty="0"/>
              <a:t>1</a:t>
            </a:r>
          </a:p>
        </p:txBody>
      </p:sp>
      <p:sp>
        <p:nvSpPr>
          <p:cNvPr id="3" name="object 3"/>
          <p:cNvSpPr/>
          <p:nvPr/>
        </p:nvSpPr>
        <p:spPr>
          <a:xfrm>
            <a:off x="1086840" y="2168525"/>
            <a:ext cx="9873615" cy="3264637"/>
          </a:xfrm>
          <a:custGeom>
            <a:avLst/>
            <a:gdLst/>
            <a:ahLst/>
            <a:cxnLst/>
            <a:rect l="l" t="t" r="r" b="b"/>
            <a:pathLst>
              <a:path w="9873615" h="2934335">
                <a:moveTo>
                  <a:pt x="0" y="0"/>
                </a:moveTo>
                <a:lnTo>
                  <a:pt x="9873259" y="0"/>
                </a:lnTo>
                <a:lnTo>
                  <a:pt x="9873259" y="2933941"/>
                </a:lnTo>
                <a:lnTo>
                  <a:pt x="0" y="2933941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6CA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65584" y="2152777"/>
            <a:ext cx="9605645" cy="3280385"/>
          </a:xfrm>
          <a:prstGeom prst="rect">
            <a:avLst/>
          </a:prstGeom>
        </p:spPr>
        <p:txBody>
          <a:bodyPr vert="horz" wrap="square" lIns="137160" tIns="182880" rIns="0" bIns="182880" rtlCol="0">
            <a:spAutoFit/>
          </a:bodyPr>
          <a:lstStyle/>
          <a:p>
            <a:pPr marL="12700" marR="282575">
              <a:lnSpc>
                <a:spcPts val="2270"/>
              </a:lnSpc>
              <a:spcBef>
                <a:spcPts val="380"/>
              </a:spcBef>
            </a:pPr>
            <a:r>
              <a:rPr sz="2100" dirty="0">
                <a:latin typeface="Calibri"/>
                <a:cs typeface="Calibri"/>
              </a:rPr>
              <a:t>Jill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enrolled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“adult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expansion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group”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before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Jan</a:t>
            </a:r>
            <a:r>
              <a:rPr lang="en-US" sz="2100" dirty="0">
                <a:latin typeface="Calibri"/>
                <a:cs typeface="Calibri"/>
              </a:rPr>
              <a:t>.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1,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2027,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her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eligibility </a:t>
            </a:r>
            <a:r>
              <a:rPr sz="2100" dirty="0">
                <a:latin typeface="Calibri"/>
                <a:cs typeface="Calibri"/>
              </a:rPr>
              <a:t>period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May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1,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2026,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April 30,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2027.</a:t>
            </a:r>
            <a:endParaRPr sz="2100" dirty="0">
              <a:latin typeface="Calibri"/>
              <a:cs typeface="Calibri"/>
            </a:endParaRPr>
          </a:p>
          <a:p>
            <a:pPr marL="12700" marR="5080">
              <a:lnSpc>
                <a:spcPts val="2270"/>
              </a:lnSpc>
              <a:spcBef>
                <a:spcPts val="994"/>
              </a:spcBef>
            </a:pPr>
            <a:r>
              <a:rPr sz="2100" dirty="0">
                <a:latin typeface="Calibri"/>
                <a:cs typeface="Calibri"/>
              </a:rPr>
              <a:t>The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state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elects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immediately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transition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beneficiaries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already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enrolled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lang="en-US" sz="2100" dirty="0">
                <a:latin typeface="Calibri"/>
                <a:cs typeface="Calibri"/>
              </a:rPr>
              <a:t>this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group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Jan</a:t>
            </a:r>
            <a:r>
              <a:rPr lang="en-US" sz="2100" dirty="0">
                <a:latin typeface="Calibri"/>
                <a:cs typeface="Calibri"/>
              </a:rPr>
              <a:t>.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1,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2027,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lang="en-US" sz="2100" spc="-40" dirty="0">
                <a:latin typeface="Calibri"/>
                <a:cs typeface="Calibri"/>
              </a:rPr>
              <a:t>six</a:t>
            </a:r>
            <a:r>
              <a:rPr sz="2100" dirty="0">
                <a:latin typeface="Calibri"/>
                <a:cs typeface="Calibri"/>
              </a:rPr>
              <a:t>-month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renewal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cycle.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Because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Jill’s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eligibility </a:t>
            </a:r>
            <a:r>
              <a:rPr sz="2100" dirty="0">
                <a:latin typeface="Calibri"/>
                <a:cs typeface="Calibri"/>
              </a:rPr>
              <a:t>period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began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more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than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lang="en-US" sz="2100" spc="-45" dirty="0">
                <a:latin typeface="Calibri"/>
                <a:cs typeface="Calibri"/>
              </a:rPr>
              <a:t>six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months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before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Jan</a:t>
            </a:r>
            <a:r>
              <a:rPr lang="en-US" sz="2100" dirty="0">
                <a:latin typeface="Calibri"/>
                <a:cs typeface="Calibri"/>
              </a:rPr>
              <a:t>.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1,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2027,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state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would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initiate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lang="en-US" sz="2100" spc="-10" dirty="0">
                <a:latin typeface="Calibri"/>
                <a:cs typeface="Calibri"/>
              </a:rPr>
              <a:t>her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renewal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Jan</a:t>
            </a:r>
            <a:r>
              <a:rPr lang="en-US" sz="2100" dirty="0">
                <a:latin typeface="Calibri"/>
                <a:cs typeface="Calibri"/>
              </a:rPr>
              <a:t>.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4,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2027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(the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first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business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day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after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New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Year’s </a:t>
            </a:r>
            <a:r>
              <a:rPr sz="2100" dirty="0">
                <a:latin typeface="Calibri"/>
                <a:cs typeface="Calibri"/>
              </a:rPr>
              <a:t>Day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holiday).</a:t>
            </a:r>
            <a:endParaRPr sz="2100" dirty="0">
              <a:latin typeface="Calibri"/>
              <a:cs typeface="Calibri"/>
            </a:endParaRPr>
          </a:p>
          <a:p>
            <a:pPr marL="12700" marR="523240" algn="just">
              <a:lnSpc>
                <a:spcPts val="2270"/>
              </a:lnSpc>
              <a:spcBef>
                <a:spcPts val="985"/>
              </a:spcBef>
            </a:pPr>
            <a:r>
              <a:rPr sz="2100" dirty="0">
                <a:latin typeface="Calibri"/>
                <a:cs typeface="Calibri"/>
              </a:rPr>
              <a:t>If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Jill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continues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eligible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adult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expansion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group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meets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factors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of </a:t>
            </a:r>
            <a:r>
              <a:rPr sz="2100" spc="-10" dirty="0">
                <a:latin typeface="Calibri"/>
                <a:cs typeface="Calibri"/>
              </a:rPr>
              <a:t>eligibility,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state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would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grant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lang="en-US" sz="2100" dirty="0">
                <a:latin typeface="Calibri"/>
                <a:cs typeface="Calibri"/>
              </a:rPr>
              <a:t>her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lang="en-US" sz="2100" spc="-35" dirty="0">
                <a:latin typeface="Calibri"/>
                <a:cs typeface="Calibri"/>
              </a:rPr>
              <a:t>six</a:t>
            </a:r>
            <a:r>
              <a:rPr sz="2100" dirty="0">
                <a:latin typeface="Calibri"/>
                <a:cs typeface="Calibri"/>
              </a:rPr>
              <a:t>-month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eligibility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period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based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date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on </a:t>
            </a:r>
            <a:r>
              <a:rPr sz="2100" dirty="0">
                <a:latin typeface="Calibri"/>
                <a:cs typeface="Calibri"/>
              </a:rPr>
              <a:t>which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lang="en-US" sz="2100" spc="-10" dirty="0">
                <a:latin typeface="Calibri"/>
                <a:cs typeface="Calibri"/>
              </a:rPr>
              <a:t>her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eligibility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renewed.</a:t>
            </a:r>
            <a:endParaRPr sz="2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CMS</a:t>
            </a:r>
            <a:r>
              <a:rPr spc="-70" dirty="0"/>
              <a:t> </a:t>
            </a:r>
            <a:r>
              <a:rPr dirty="0"/>
              <a:t>Example</a:t>
            </a:r>
            <a:r>
              <a:rPr spc="-85" dirty="0"/>
              <a:t> </a:t>
            </a:r>
            <a:r>
              <a:rPr dirty="0"/>
              <a:t>for</a:t>
            </a:r>
            <a:r>
              <a:rPr spc="-60" dirty="0"/>
              <a:t> </a:t>
            </a:r>
            <a:r>
              <a:rPr dirty="0"/>
              <a:t>Option</a:t>
            </a:r>
            <a:r>
              <a:rPr spc="-75" dirty="0"/>
              <a:t> </a:t>
            </a:r>
            <a:r>
              <a:rPr spc="-50" dirty="0"/>
              <a:t>2</a:t>
            </a:r>
          </a:p>
        </p:txBody>
      </p:sp>
      <p:sp>
        <p:nvSpPr>
          <p:cNvPr id="3" name="object 3"/>
          <p:cNvSpPr/>
          <p:nvPr/>
        </p:nvSpPr>
        <p:spPr>
          <a:xfrm>
            <a:off x="616940" y="1825625"/>
            <a:ext cx="10879375" cy="3998531"/>
          </a:xfrm>
          <a:custGeom>
            <a:avLst/>
            <a:gdLst/>
            <a:ahLst/>
            <a:cxnLst/>
            <a:rect l="l" t="t" r="r" b="b"/>
            <a:pathLst>
              <a:path w="10953115" h="3649979">
                <a:moveTo>
                  <a:pt x="0" y="0"/>
                </a:moveTo>
                <a:lnTo>
                  <a:pt x="10952518" y="0"/>
                </a:lnTo>
                <a:lnTo>
                  <a:pt x="10952518" y="3649941"/>
                </a:lnTo>
                <a:lnTo>
                  <a:pt x="0" y="3649941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6CA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695684" y="1809877"/>
            <a:ext cx="10879375" cy="3998531"/>
          </a:xfrm>
          <a:prstGeom prst="rect">
            <a:avLst/>
          </a:prstGeom>
        </p:spPr>
        <p:txBody>
          <a:bodyPr vert="horz" wrap="square" lIns="137160" tIns="182880" rIns="0" bIns="182880" rtlCol="0">
            <a:spAutoFit/>
          </a:bodyPr>
          <a:lstStyle/>
          <a:p>
            <a:pPr marL="12700" marR="191135">
              <a:lnSpc>
                <a:spcPts val="2270"/>
              </a:lnSpc>
              <a:spcBef>
                <a:spcPts val="380"/>
              </a:spcBef>
            </a:pPr>
            <a:r>
              <a:rPr i="0" dirty="0"/>
              <a:t>Jane</a:t>
            </a:r>
            <a:r>
              <a:rPr i="0" spc="-45" dirty="0"/>
              <a:t> </a:t>
            </a:r>
            <a:r>
              <a:rPr i="0" dirty="0"/>
              <a:t>is</a:t>
            </a:r>
            <a:r>
              <a:rPr i="0" spc="-25" dirty="0"/>
              <a:t> </a:t>
            </a:r>
            <a:r>
              <a:rPr i="0" dirty="0"/>
              <a:t>enrolled</a:t>
            </a:r>
            <a:r>
              <a:rPr i="0" spc="-35" dirty="0"/>
              <a:t> </a:t>
            </a:r>
            <a:r>
              <a:rPr i="0" dirty="0"/>
              <a:t>in</a:t>
            </a:r>
            <a:r>
              <a:rPr i="0" spc="-20" dirty="0"/>
              <a:t> </a:t>
            </a:r>
            <a:r>
              <a:rPr i="0" dirty="0"/>
              <a:t>the</a:t>
            </a:r>
            <a:r>
              <a:rPr i="0" spc="-40" dirty="0"/>
              <a:t> </a:t>
            </a:r>
            <a:r>
              <a:rPr i="0" dirty="0"/>
              <a:t>adult</a:t>
            </a:r>
            <a:r>
              <a:rPr i="0" spc="-55" dirty="0"/>
              <a:t> </a:t>
            </a:r>
            <a:r>
              <a:rPr i="0" dirty="0"/>
              <a:t>expansion</a:t>
            </a:r>
            <a:r>
              <a:rPr i="0" spc="-45" dirty="0"/>
              <a:t> </a:t>
            </a:r>
            <a:r>
              <a:rPr i="0" dirty="0"/>
              <a:t>group</a:t>
            </a:r>
            <a:r>
              <a:rPr i="0" spc="-50" dirty="0"/>
              <a:t> </a:t>
            </a:r>
            <a:r>
              <a:rPr i="0" dirty="0"/>
              <a:t>before</a:t>
            </a:r>
            <a:r>
              <a:rPr i="0" spc="-40" dirty="0"/>
              <a:t> </a:t>
            </a:r>
            <a:r>
              <a:rPr i="0" dirty="0"/>
              <a:t>Jan</a:t>
            </a:r>
            <a:r>
              <a:rPr lang="en-US" i="0" dirty="0"/>
              <a:t>.</a:t>
            </a:r>
            <a:r>
              <a:rPr i="0" spc="-35" dirty="0"/>
              <a:t> </a:t>
            </a:r>
            <a:r>
              <a:rPr i="0" dirty="0"/>
              <a:t>1,</a:t>
            </a:r>
            <a:r>
              <a:rPr i="0" spc="-40" dirty="0"/>
              <a:t> </a:t>
            </a:r>
            <a:r>
              <a:rPr i="0" dirty="0"/>
              <a:t>2027,</a:t>
            </a:r>
            <a:r>
              <a:rPr i="0" spc="-45" dirty="0"/>
              <a:t> </a:t>
            </a:r>
            <a:r>
              <a:rPr i="0" dirty="0"/>
              <a:t>and</a:t>
            </a:r>
            <a:r>
              <a:rPr i="0" spc="-45" dirty="0"/>
              <a:t> </a:t>
            </a:r>
            <a:r>
              <a:rPr i="0" dirty="0"/>
              <a:t>her</a:t>
            </a:r>
            <a:r>
              <a:rPr i="0" spc="-35" dirty="0"/>
              <a:t> </a:t>
            </a:r>
            <a:r>
              <a:rPr i="0" dirty="0"/>
              <a:t>Medicaid</a:t>
            </a:r>
            <a:r>
              <a:rPr i="0" spc="-35" dirty="0"/>
              <a:t> </a:t>
            </a:r>
            <a:r>
              <a:rPr i="0" spc="-10" dirty="0"/>
              <a:t>eligibility </a:t>
            </a:r>
            <a:r>
              <a:rPr i="0" dirty="0"/>
              <a:t>period</a:t>
            </a:r>
            <a:r>
              <a:rPr i="0" spc="-25" dirty="0"/>
              <a:t> </a:t>
            </a:r>
            <a:r>
              <a:rPr i="0" dirty="0"/>
              <a:t>is</a:t>
            </a:r>
            <a:r>
              <a:rPr i="0" spc="-15" dirty="0"/>
              <a:t> </a:t>
            </a:r>
            <a:r>
              <a:rPr i="0" dirty="0"/>
              <a:t>Aug</a:t>
            </a:r>
            <a:r>
              <a:rPr lang="en-US" i="0" dirty="0"/>
              <a:t>.</a:t>
            </a:r>
            <a:r>
              <a:rPr i="0" spc="-45" dirty="0"/>
              <a:t> </a:t>
            </a:r>
            <a:r>
              <a:rPr i="0" dirty="0"/>
              <a:t>1,</a:t>
            </a:r>
            <a:r>
              <a:rPr i="0" spc="-20" dirty="0"/>
              <a:t> </a:t>
            </a:r>
            <a:r>
              <a:rPr i="0" dirty="0"/>
              <a:t>2026,</a:t>
            </a:r>
            <a:r>
              <a:rPr i="0" spc="-40" dirty="0"/>
              <a:t> </a:t>
            </a:r>
            <a:r>
              <a:rPr lang="en-US" i="0" dirty="0"/>
              <a:t>to</a:t>
            </a:r>
            <a:r>
              <a:rPr i="0" spc="-35" dirty="0"/>
              <a:t> </a:t>
            </a:r>
            <a:r>
              <a:rPr i="0" dirty="0"/>
              <a:t>July</a:t>
            </a:r>
            <a:r>
              <a:rPr i="0" spc="-15" dirty="0"/>
              <a:t> </a:t>
            </a:r>
            <a:r>
              <a:rPr i="0" dirty="0"/>
              <a:t>31,</a:t>
            </a:r>
            <a:r>
              <a:rPr i="0" spc="-30" dirty="0"/>
              <a:t> </a:t>
            </a:r>
            <a:r>
              <a:rPr i="0" spc="-10" dirty="0"/>
              <a:t>2027.</a:t>
            </a:r>
          </a:p>
          <a:p>
            <a:pPr marL="12700" marR="26034">
              <a:lnSpc>
                <a:spcPts val="2270"/>
              </a:lnSpc>
              <a:spcBef>
                <a:spcPts val="994"/>
              </a:spcBef>
            </a:pPr>
            <a:r>
              <a:rPr i="0" dirty="0"/>
              <a:t>She</a:t>
            </a:r>
            <a:r>
              <a:rPr i="0" spc="-30" dirty="0"/>
              <a:t> </a:t>
            </a:r>
            <a:r>
              <a:rPr i="0" dirty="0"/>
              <a:t>is</a:t>
            </a:r>
            <a:r>
              <a:rPr i="0" spc="-20" dirty="0"/>
              <a:t> </a:t>
            </a:r>
            <a:r>
              <a:rPr i="0" dirty="0"/>
              <a:t>subject</a:t>
            </a:r>
            <a:r>
              <a:rPr i="0" spc="-65" dirty="0"/>
              <a:t> </a:t>
            </a:r>
            <a:r>
              <a:rPr i="0" dirty="0"/>
              <a:t>to</a:t>
            </a:r>
            <a:r>
              <a:rPr i="0" spc="-30" dirty="0"/>
              <a:t> </a:t>
            </a:r>
            <a:r>
              <a:rPr i="0" dirty="0"/>
              <a:t>the</a:t>
            </a:r>
            <a:r>
              <a:rPr i="0" spc="-35" dirty="0"/>
              <a:t> </a:t>
            </a:r>
            <a:r>
              <a:rPr i="0" dirty="0"/>
              <a:t>community</a:t>
            </a:r>
            <a:r>
              <a:rPr i="0" spc="-50" dirty="0"/>
              <a:t> </a:t>
            </a:r>
            <a:r>
              <a:rPr i="0" dirty="0"/>
              <a:t>engagement</a:t>
            </a:r>
            <a:r>
              <a:rPr i="0" spc="-60" dirty="0"/>
              <a:t> </a:t>
            </a:r>
            <a:r>
              <a:rPr i="0" dirty="0"/>
              <a:t>requirements</a:t>
            </a:r>
            <a:r>
              <a:rPr i="0" spc="-45" dirty="0"/>
              <a:t> </a:t>
            </a:r>
            <a:r>
              <a:rPr i="0" dirty="0"/>
              <a:t>that</a:t>
            </a:r>
            <a:r>
              <a:rPr i="0" spc="-55" dirty="0"/>
              <a:t> </a:t>
            </a:r>
            <a:r>
              <a:rPr i="0" dirty="0"/>
              <a:t>become</a:t>
            </a:r>
            <a:r>
              <a:rPr i="0" spc="-35" dirty="0"/>
              <a:t> </a:t>
            </a:r>
            <a:r>
              <a:rPr i="0" dirty="0"/>
              <a:t>applicable</a:t>
            </a:r>
            <a:r>
              <a:rPr i="0" spc="-40" dirty="0"/>
              <a:t> </a:t>
            </a:r>
            <a:r>
              <a:rPr i="0" dirty="0"/>
              <a:t>in</a:t>
            </a:r>
            <a:r>
              <a:rPr i="0" spc="-20" dirty="0"/>
              <a:t> </a:t>
            </a:r>
            <a:r>
              <a:rPr i="0" dirty="0"/>
              <a:t>January</a:t>
            </a:r>
            <a:r>
              <a:rPr i="0" spc="-35" dirty="0"/>
              <a:t> </a:t>
            </a:r>
            <a:r>
              <a:rPr i="0" spc="-10" dirty="0"/>
              <a:t>2027, </a:t>
            </a:r>
            <a:r>
              <a:rPr i="0" dirty="0"/>
              <a:t>and</a:t>
            </a:r>
            <a:r>
              <a:rPr i="0" spc="-50" dirty="0"/>
              <a:t> </a:t>
            </a:r>
            <a:r>
              <a:rPr i="0" dirty="0"/>
              <a:t>her</a:t>
            </a:r>
            <a:r>
              <a:rPr i="0" spc="-35" dirty="0"/>
              <a:t> </a:t>
            </a:r>
            <a:r>
              <a:rPr i="0" dirty="0"/>
              <a:t>state</a:t>
            </a:r>
            <a:r>
              <a:rPr i="0" spc="-55" dirty="0"/>
              <a:t> </a:t>
            </a:r>
            <a:r>
              <a:rPr i="0" dirty="0"/>
              <a:t>elects</a:t>
            </a:r>
            <a:r>
              <a:rPr i="0" spc="-50" dirty="0"/>
              <a:t> </a:t>
            </a:r>
            <a:r>
              <a:rPr i="0" dirty="0"/>
              <a:t>to</a:t>
            </a:r>
            <a:r>
              <a:rPr i="0" spc="-45" dirty="0"/>
              <a:t> </a:t>
            </a:r>
            <a:r>
              <a:rPr i="0" dirty="0"/>
              <a:t>verify</a:t>
            </a:r>
            <a:r>
              <a:rPr i="0" spc="-15" dirty="0"/>
              <a:t> </a:t>
            </a:r>
            <a:r>
              <a:rPr i="0" dirty="0"/>
              <a:t>one</a:t>
            </a:r>
            <a:r>
              <a:rPr i="0" spc="-40" dirty="0"/>
              <a:t> </a:t>
            </a:r>
            <a:r>
              <a:rPr i="0" dirty="0"/>
              <a:t>month</a:t>
            </a:r>
            <a:r>
              <a:rPr i="0" spc="-45" dirty="0"/>
              <a:t> </a:t>
            </a:r>
            <a:r>
              <a:rPr i="0" dirty="0"/>
              <a:t>of</a:t>
            </a:r>
            <a:r>
              <a:rPr i="0" spc="-40" dirty="0"/>
              <a:t> </a:t>
            </a:r>
            <a:r>
              <a:rPr i="0" dirty="0"/>
              <a:t>community</a:t>
            </a:r>
            <a:r>
              <a:rPr i="0" spc="-35" dirty="0"/>
              <a:t> </a:t>
            </a:r>
            <a:r>
              <a:rPr i="0" dirty="0"/>
              <a:t>engagement</a:t>
            </a:r>
            <a:r>
              <a:rPr i="0" spc="-65" dirty="0"/>
              <a:t> </a:t>
            </a:r>
            <a:r>
              <a:rPr i="0" dirty="0"/>
              <a:t>at</a:t>
            </a:r>
            <a:r>
              <a:rPr i="0" spc="-30" dirty="0"/>
              <a:t> </a:t>
            </a:r>
            <a:r>
              <a:rPr i="0" spc="-10" dirty="0"/>
              <a:t>renewal.</a:t>
            </a:r>
          </a:p>
          <a:p>
            <a:pPr marL="12700" marR="5080">
              <a:lnSpc>
                <a:spcPts val="2270"/>
              </a:lnSpc>
              <a:spcBef>
                <a:spcPts val="990"/>
              </a:spcBef>
            </a:pPr>
            <a:r>
              <a:rPr i="0" dirty="0"/>
              <a:t>The</a:t>
            </a:r>
            <a:r>
              <a:rPr i="0" spc="-35" dirty="0"/>
              <a:t> </a:t>
            </a:r>
            <a:r>
              <a:rPr i="0" dirty="0"/>
              <a:t>state</a:t>
            </a:r>
            <a:r>
              <a:rPr i="0" spc="-60" dirty="0"/>
              <a:t> </a:t>
            </a:r>
            <a:r>
              <a:rPr i="0" spc="-10" dirty="0"/>
              <a:t>takes</a:t>
            </a:r>
            <a:r>
              <a:rPr i="0" spc="-70" dirty="0"/>
              <a:t> </a:t>
            </a:r>
            <a:r>
              <a:rPr i="0" spc="-10" dirty="0"/>
              <a:t>approximately</a:t>
            </a:r>
            <a:r>
              <a:rPr i="0" spc="-35" dirty="0"/>
              <a:t> </a:t>
            </a:r>
            <a:r>
              <a:rPr i="0" dirty="0"/>
              <a:t>90</a:t>
            </a:r>
            <a:r>
              <a:rPr i="0" spc="-35" dirty="0"/>
              <a:t> </a:t>
            </a:r>
            <a:r>
              <a:rPr i="0" dirty="0"/>
              <a:t>days</a:t>
            </a:r>
            <a:r>
              <a:rPr i="0" spc="-50" dirty="0"/>
              <a:t> </a:t>
            </a:r>
            <a:r>
              <a:rPr i="0" dirty="0"/>
              <a:t>to</a:t>
            </a:r>
            <a:r>
              <a:rPr i="0" spc="-30" dirty="0"/>
              <a:t> </a:t>
            </a:r>
            <a:r>
              <a:rPr i="0" dirty="0"/>
              <a:t>complete</a:t>
            </a:r>
            <a:r>
              <a:rPr i="0" spc="-60" dirty="0"/>
              <a:t> </a:t>
            </a:r>
            <a:r>
              <a:rPr i="0" dirty="0"/>
              <a:t>all</a:t>
            </a:r>
            <a:r>
              <a:rPr i="0" spc="-15" dirty="0"/>
              <a:t> </a:t>
            </a:r>
            <a:r>
              <a:rPr i="0" dirty="0"/>
              <a:t>steps</a:t>
            </a:r>
            <a:r>
              <a:rPr i="0" spc="-60" dirty="0"/>
              <a:t> </a:t>
            </a:r>
            <a:r>
              <a:rPr i="0" dirty="0"/>
              <a:t>in</a:t>
            </a:r>
            <a:r>
              <a:rPr i="0" spc="-30" dirty="0"/>
              <a:t> </a:t>
            </a:r>
            <a:r>
              <a:rPr i="0" dirty="0"/>
              <a:t>the</a:t>
            </a:r>
            <a:r>
              <a:rPr i="0" spc="-40" dirty="0"/>
              <a:t> </a:t>
            </a:r>
            <a:r>
              <a:rPr i="0" dirty="0"/>
              <a:t>renewal</a:t>
            </a:r>
            <a:r>
              <a:rPr i="0" spc="-55" dirty="0"/>
              <a:t> </a:t>
            </a:r>
            <a:r>
              <a:rPr i="0" dirty="0"/>
              <a:t>process</a:t>
            </a:r>
            <a:r>
              <a:rPr i="0" spc="-45" dirty="0"/>
              <a:t> </a:t>
            </a:r>
            <a:r>
              <a:rPr i="0" dirty="0"/>
              <a:t>before</a:t>
            </a:r>
            <a:r>
              <a:rPr i="0" spc="-45" dirty="0"/>
              <a:t> </a:t>
            </a:r>
            <a:r>
              <a:rPr i="0" dirty="0"/>
              <a:t>the</a:t>
            </a:r>
            <a:r>
              <a:rPr i="0" spc="-40" dirty="0"/>
              <a:t> </a:t>
            </a:r>
            <a:r>
              <a:rPr i="0" dirty="0"/>
              <a:t>end</a:t>
            </a:r>
            <a:r>
              <a:rPr i="0" spc="-50" dirty="0"/>
              <a:t> </a:t>
            </a:r>
            <a:r>
              <a:rPr i="0" spc="-25" dirty="0"/>
              <a:t>of </a:t>
            </a:r>
            <a:r>
              <a:rPr i="0" dirty="0"/>
              <a:t>an</a:t>
            </a:r>
            <a:r>
              <a:rPr i="0" spc="-35" dirty="0"/>
              <a:t> </a:t>
            </a:r>
            <a:r>
              <a:rPr i="0" dirty="0"/>
              <a:t>eligibility</a:t>
            </a:r>
            <a:r>
              <a:rPr i="0" spc="-20" dirty="0"/>
              <a:t> </a:t>
            </a:r>
            <a:r>
              <a:rPr i="0" dirty="0"/>
              <a:t>period</a:t>
            </a:r>
            <a:r>
              <a:rPr i="0" spc="-35" dirty="0"/>
              <a:t> </a:t>
            </a:r>
            <a:r>
              <a:rPr i="0" dirty="0"/>
              <a:t>and</a:t>
            </a:r>
            <a:r>
              <a:rPr i="0" spc="-45" dirty="0"/>
              <a:t> </a:t>
            </a:r>
            <a:r>
              <a:rPr i="0" dirty="0"/>
              <a:t>initiates</a:t>
            </a:r>
            <a:r>
              <a:rPr i="0" spc="-35" dirty="0"/>
              <a:t> </a:t>
            </a:r>
            <a:r>
              <a:rPr i="0" spc="-10" dirty="0"/>
              <a:t>Jane’s</a:t>
            </a:r>
            <a:r>
              <a:rPr i="0" spc="-40" dirty="0"/>
              <a:t> </a:t>
            </a:r>
            <a:r>
              <a:rPr i="0" dirty="0"/>
              <a:t>renewal</a:t>
            </a:r>
            <a:r>
              <a:rPr i="0" spc="-45" dirty="0"/>
              <a:t> </a:t>
            </a:r>
            <a:r>
              <a:rPr i="0" dirty="0"/>
              <a:t>on</a:t>
            </a:r>
            <a:r>
              <a:rPr i="0" spc="-35" dirty="0"/>
              <a:t> </a:t>
            </a:r>
            <a:r>
              <a:rPr i="0" dirty="0"/>
              <a:t>May</a:t>
            </a:r>
            <a:r>
              <a:rPr i="0" spc="-35" dirty="0"/>
              <a:t> </a:t>
            </a:r>
            <a:r>
              <a:rPr i="0" dirty="0"/>
              <a:t>3,</a:t>
            </a:r>
            <a:r>
              <a:rPr i="0" spc="-30" dirty="0"/>
              <a:t> </a:t>
            </a:r>
            <a:r>
              <a:rPr i="0" dirty="0"/>
              <a:t>2027,</a:t>
            </a:r>
            <a:r>
              <a:rPr i="0" spc="-55" dirty="0"/>
              <a:t> </a:t>
            </a:r>
            <a:r>
              <a:rPr i="0" dirty="0"/>
              <a:t>as</a:t>
            </a:r>
            <a:r>
              <a:rPr i="0" spc="-35" dirty="0"/>
              <a:t> </a:t>
            </a:r>
            <a:r>
              <a:rPr i="0" dirty="0"/>
              <a:t>was</a:t>
            </a:r>
            <a:r>
              <a:rPr i="0" spc="-35" dirty="0"/>
              <a:t> </a:t>
            </a:r>
            <a:r>
              <a:rPr i="0" dirty="0"/>
              <a:t>already</a:t>
            </a:r>
            <a:r>
              <a:rPr i="0" spc="-35" dirty="0"/>
              <a:t> </a:t>
            </a:r>
            <a:r>
              <a:rPr i="0" dirty="0"/>
              <a:t>planned.</a:t>
            </a:r>
            <a:r>
              <a:rPr i="0" spc="-60" dirty="0"/>
              <a:t> </a:t>
            </a:r>
            <a:r>
              <a:rPr i="0" dirty="0"/>
              <a:t>The</a:t>
            </a:r>
            <a:r>
              <a:rPr i="0" spc="-30" dirty="0"/>
              <a:t> </a:t>
            </a:r>
            <a:r>
              <a:rPr i="0" spc="-10" dirty="0"/>
              <a:t>state </a:t>
            </a:r>
            <a:r>
              <a:rPr i="0" dirty="0"/>
              <a:t>determines</a:t>
            </a:r>
            <a:r>
              <a:rPr i="0" spc="-55" dirty="0"/>
              <a:t> </a:t>
            </a:r>
            <a:r>
              <a:rPr lang="en-US" i="0" spc="-55" dirty="0"/>
              <a:t>that </a:t>
            </a:r>
            <a:r>
              <a:rPr i="0" dirty="0"/>
              <a:t>she</a:t>
            </a:r>
            <a:r>
              <a:rPr i="0" spc="-40" dirty="0"/>
              <a:t> </a:t>
            </a:r>
            <a:r>
              <a:rPr lang="en-US" i="0" dirty="0"/>
              <a:t>remains </a:t>
            </a:r>
            <a:r>
              <a:rPr i="0" dirty="0"/>
              <a:t>eligible</a:t>
            </a:r>
            <a:r>
              <a:rPr i="0" spc="-20" dirty="0"/>
              <a:t> </a:t>
            </a:r>
            <a:r>
              <a:rPr i="0" dirty="0"/>
              <a:t>for</a:t>
            </a:r>
            <a:r>
              <a:rPr i="0" spc="-20" dirty="0"/>
              <a:t> </a:t>
            </a:r>
            <a:r>
              <a:rPr i="0" dirty="0"/>
              <a:t>the</a:t>
            </a:r>
            <a:r>
              <a:rPr i="0" spc="-45" dirty="0"/>
              <a:t> </a:t>
            </a:r>
            <a:r>
              <a:rPr i="0" dirty="0"/>
              <a:t>adult</a:t>
            </a:r>
            <a:r>
              <a:rPr i="0" spc="-55" dirty="0"/>
              <a:t> </a:t>
            </a:r>
            <a:r>
              <a:rPr i="0" dirty="0"/>
              <a:t>expansion</a:t>
            </a:r>
            <a:r>
              <a:rPr i="0" spc="-45" dirty="0"/>
              <a:t> </a:t>
            </a:r>
            <a:r>
              <a:rPr i="0" spc="-20" dirty="0"/>
              <a:t>group,</a:t>
            </a:r>
            <a:r>
              <a:rPr i="0" spc="-55" dirty="0"/>
              <a:t> </a:t>
            </a:r>
            <a:r>
              <a:rPr i="0" dirty="0"/>
              <a:t>and</a:t>
            </a:r>
            <a:r>
              <a:rPr i="0" spc="-45" dirty="0"/>
              <a:t> </a:t>
            </a:r>
            <a:r>
              <a:rPr i="0" dirty="0"/>
              <a:t>that</a:t>
            </a:r>
            <a:r>
              <a:rPr i="0" spc="-40" dirty="0"/>
              <a:t> </a:t>
            </a:r>
            <a:r>
              <a:rPr i="0" dirty="0"/>
              <a:t>she</a:t>
            </a:r>
            <a:r>
              <a:rPr i="0" spc="-45" dirty="0"/>
              <a:t> </a:t>
            </a:r>
            <a:r>
              <a:rPr i="0" dirty="0"/>
              <a:t>meets</a:t>
            </a:r>
            <a:r>
              <a:rPr i="0" spc="-50" dirty="0"/>
              <a:t> </a:t>
            </a:r>
            <a:r>
              <a:rPr i="0" spc="-25" dirty="0"/>
              <a:t>the </a:t>
            </a:r>
            <a:r>
              <a:rPr i="0" dirty="0"/>
              <a:t>community</a:t>
            </a:r>
            <a:r>
              <a:rPr i="0" spc="-40" dirty="0"/>
              <a:t> </a:t>
            </a:r>
            <a:r>
              <a:rPr i="0" dirty="0"/>
              <a:t>engagement</a:t>
            </a:r>
            <a:r>
              <a:rPr i="0" spc="-65" dirty="0"/>
              <a:t> </a:t>
            </a:r>
            <a:r>
              <a:rPr i="0" dirty="0"/>
              <a:t>requirements</a:t>
            </a:r>
            <a:r>
              <a:rPr i="0" spc="-60" dirty="0"/>
              <a:t> </a:t>
            </a:r>
            <a:r>
              <a:rPr i="0" dirty="0"/>
              <a:t>that</a:t>
            </a:r>
            <a:r>
              <a:rPr i="0" spc="-40" dirty="0"/>
              <a:t> </a:t>
            </a:r>
            <a:r>
              <a:rPr i="0" dirty="0"/>
              <a:t>became</a:t>
            </a:r>
            <a:r>
              <a:rPr i="0" spc="-55" dirty="0"/>
              <a:t> </a:t>
            </a:r>
            <a:r>
              <a:rPr i="0" dirty="0"/>
              <a:t>applicable</a:t>
            </a:r>
            <a:r>
              <a:rPr i="0" spc="-30" dirty="0"/>
              <a:t> </a:t>
            </a:r>
            <a:r>
              <a:rPr i="0" dirty="0"/>
              <a:t>on</a:t>
            </a:r>
            <a:r>
              <a:rPr i="0" spc="-35" dirty="0"/>
              <a:t> </a:t>
            </a:r>
            <a:r>
              <a:rPr i="0" dirty="0"/>
              <a:t>Jan</a:t>
            </a:r>
            <a:r>
              <a:rPr lang="en-US" i="0" dirty="0"/>
              <a:t>.</a:t>
            </a:r>
            <a:r>
              <a:rPr i="0" spc="-55" dirty="0"/>
              <a:t> </a:t>
            </a:r>
            <a:r>
              <a:rPr i="0" dirty="0"/>
              <a:t>1,</a:t>
            </a:r>
            <a:r>
              <a:rPr i="0" spc="-30" dirty="0"/>
              <a:t> </a:t>
            </a:r>
            <a:r>
              <a:rPr i="0" spc="-10" dirty="0"/>
              <a:t>2027.</a:t>
            </a:r>
          </a:p>
          <a:p>
            <a:pPr marL="12700" marR="245110">
              <a:lnSpc>
                <a:spcPts val="2270"/>
              </a:lnSpc>
              <a:spcBef>
                <a:spcPts val="1000"/>
              </a:spcBef>
            </a:pPr>
            <a:r>
              <a:rPr i="0" dirty="0"/>
              <a:t>Because</a:t>
            </a:r>
            <a:r>
              <a:rPr i="0" spc="-65" dirty="0"/>
              <a:t> </a:t>
            </a:r>
            <a:r>
              <a:rPr i="0" spc="-10" dirty="0"/>
              <a:t>Jane’s</a:t>
            </a:r>
            <a:r>
              <a:rPr i="0" spc="-40" dirty="0"/>
              <a:t> </a:t>
            </a:r>
            <a:r>
              <a:rPr i="0" dirty="0"/>
              <a:t>previously</a:t>
            </a:r>
            <a:r>
              <a:rPr i="0" spc="-40" dirty="0"/>
              <a:t> </a:t>
            </a:r>
            <a:r>
              <a:rPr i="0" dirty="0"/>
              <a:t>scheduled</a:t>
            </a:r>
            <a:r>
              <a:rPr i="0" spc="-55" dirty="0"/>
              <a:t> </a:t>
            </a:r>
            <a:r>
              <a:rPr i="0" dirty="0"/>
              <a:t>renewal</a:t>
            </a:r>
            <a:r>
              <a:rPr i="0" spc="-45" dirty="0"/>
              <a:t> </a:t>
            </a:r>
            <a:r>
              <a:rPr i="0" dirty="0"/>
              <a:t>process</a:t>
            </a:r>
            <a:r>
              <a:rPr i="0" spc="-45" dirty="0"/>
              <a:t> </a:t>
            </a:r>
            <a:r>
              <a:rPr i="0" dirty="0"/>
              <a:t>was</a:t>
            </a:r>
            <a:r>
              <a:rPr i="0" spc="-30" dirty="0"/>
              <a:t> </a:t>
            </a:r>
            <a:r>
              <a:rPr i="0" dirty="0"/>
              <a:t>initiated</a:t>
            </a:r>
            <a:r>
              <a:rPr i="0" spc="-45" dirty="0"/>
              <a:t> </a:t>
            </a:r>
            <a:r>
              <a:rPr i="0" dirty="0"/>
              <a:t>in</a:t>
            </a:r>
            <a:r>
              <a:rPr i="0" spc="-15" dirty="0"/>
              <a:t> </a:t>
            </a:r>
            <a:r>
              <a:rPr i="0" dirty="0"/>
              <a:t>May</a:t>
            </a:r>
            <a:r>
              <a:rPr i="0" spc="-35" dirty="0"/>
              <a:t> </a:t>
            </a:r>
            <a:r>
              <a:rPr i="0" dirty="0"/>
              <a:t>2027</a:t>
            </a:r>
            <a:r>
              <a:rPr i="0" spc="-40" dirty="0"/>
              <a:t> </a:t>
            </a:r>
            <a:r>
              <a:rPr i="0" dirty="0"/>
              <a:t>based</a:t>
            </a:r>
            <a:r>
              <a:rPr i="0" spc="-60" dirty="0"/>
              <a:t> </a:t>
            </a:r>
            <a:r>
              <a:rPr i="0" dirty="0"/>
              <a:t>on</a:t>
            </a:r>
            <a:r>
              <a:rPr i="0" spc="-30" dirty="0"/>
              <a:t> </a:t>
            </a:r>
            <a:r>
              <a:rPr i="0" dirty="0"/>
              <a:t>the</a:t>
            </a:r>
            <a:r>
              <a:rPr i="0" spc="-35" dirty="0"/>
              <a:t> </a:t>
            </a:r>
            <a:r>
              <a:rPr i="0" spc="-20" dirty="0"/>
              <a:t>date </a:t>
            </a:r>
            <a:r>
              <a:rPr i="0" dirty="0"/>
              <a:t>her</a:t>
            </a:r>
            <a:r>
              <a:rPr i="0" spc="-45" dirty="0"/>
              <a:t> </a:t>
            </a:r>
            <a:r>
              <a:rPr i="0" dirty="0"/>
              <a:t>eligibility</a:t>
            </a:r>
            <a:r>
              <a:rPr i="0" spc="-20" dirty="0"/>
              <a:t> </a:t>
            </a:r>
            <a:r>
              <a:rPr i="0" dirty="0"/>
              <a:t>period</a:t>
            </a:r>
            <a:r>
              <a:rPr i="0" spc="-40" dirty="0"/>
              <a:t> </a:t>
            </a:r>
            <a:r>
              <a:rPr i="0" dirty="0"/>
              <a:t>ends</a:t>
            </a:r>
            <a:r>
              <a:rPr i="0" spc="-50" dirty="0"/>
              <a:t> </a:t>
            </a:r>
            <a:r>
              <a:rPr i="0" dirty="0"/>
              <a:t>(July</a:t>
            </a:r>
            <a:r>
              <a:rPr i="0" spc="-30" dirty="0"/>
              <a:t> </a:t>
            </a:r>
            <a:r>
              <a:rPr i="0" dirty="0"/>
              <a:t>31,</a:t>
            </a:r>
            <a:r>
              <a:rPr i="0" spc="-45" dirty="0"/>
              <a:t> </a:t>
            </a:r>
            <a:r>
              <a:rPr i="0" dirty="0"/>
              <a:t>2027),</a:t>
            </a:r>
            <a:r>
              <a:rPr i="0" spc="-45" dirty="0"/>
              <a:t> </a:t>
            </a:r>
            <a:r>
              <a:rPr i="0" dirty="0"/>
              <a:t>the</a:t>
            </a:r>
            <a:r>
              <a:rPr i="0" spc="-45" dirty="0"/>
              <a:t> </a:t>
            </a:r>
            <a:r>
              <a:rPr i="0" dirty="0"/>
              <a:t>state</a:t>
            </a:r>
            <a:r>
              <a:rPr i="0" spc="-60" dirty="0"/>
              <a:t> </a:t>
            </a:r>
            <a:r>
              <a:rPr i="0" dirty="0"/>
              <a:t>schedules</a:t>
            </a:r>
            <a:r>
              <a:rPr i="0" spc="-65" dirty="0"/>
              <a:t> </a:t>
            </a:r>
            <a:r>
              <a:rPr lang="en-US" i="0" spc="-10" dirty="0"/>
              <a:t>her</a:t>
            </a:r>
            <a:r>
              <a:rPr i="0" spc="-60" dirty="0"/>
              <a:t> </a:t>
            </a:r>
            <a:r>
              <a:rPr i="0" dirty="0"/>
              <a:t>next</a:t>
            </a:r>
            <a:r>
              <a:rPr i="0" spc="-35" dirty="0"/>
              <a:t> </a:t>
            </a:r>
            <a:r>
              <a:rPr i="0" dirty="0"/>
              <a:t>renewal</a:t>
            </a:r>
            <a:r>
              <a:rPr i="0" spc="-40" dirty="0"/>
              <a:t> </a:t>
            </a:r>
            <a:r>
              <a:rPr i="0" dirty="0"/>
              <a:t>for</a:t>
            </a:r>
            <a:r>
              <a:rPr i="0" spc="-45" dirty="0"/>
              <a:t> </a:t>
            </a:r>
            <a:r>
              <a:rPr i="0" dirty="0"/>
              <a:t>Jan</a:t>
            </a:r>
            <a:r>
              <a:rPr lang="en-US" i="0" dirty="0"/>
              <a:t>.</a:t>
            </a:r>
            <a:r>
              <a:rPr i="0" spc="-40" dirty="0"/>
              <a:t> </a:t>
            </a:r>
            <a:r>
              <a:rPr i="0" spc="-25" dirty="0"/>
              <a:t>31, </a:t>
            </a:r>
            <a:r>
              <a:rPr i="0" dirty="0"/>
              <a:t>2028</a:t>
            </a:r>
            <a:r>
              <a:rPr i="0"/>
              <a:t>,</a:t>
            </a:r>
            <a:r>
              <a:rPr i="0" spc="-55"/>
              <a:t> </a:t>
            </a:r>
            <a:r>
              <a:rPr lang="en-US" i="0" spc="-25"/>
              <a:t>six</a:t>
            </a:r>
            <a:r>
              <a:rPr i="0" spc="-30"/>
              <a:t> </a:t>
            </a:r>
            <a:r>
              <a:rPr i="0" dirty="0"/>
              <a:t>months</a:t>
            </a:r>
            <a:r>
              <a:rPr i="0" spc="-45" dirty="0"/>
              <a:t> </a:t>
            </a:r>
            <a:r>
              <a:rPr i="0" dirty="0"/>
              <a:t>after</a:t>
            </a:r>
            <a:r>
              <a:rPr i="0" spc="-35" dirty="0"/>
              <a:t> </a:t>
            </a:r>
            <a:r>
              <a:rPr i="0" dirty="0"/>
              <a:t>the</a:t>
            </a:r>
            <a:r>
              <a:rPr i="0" spc="-55" dirty="0"/>
              <a:t> </a:t>
            </a:r>
            <a:r>
              <a:rPr i="0" dirty="0"/>
              <a:t>date</a:t>
            </a:r>
            <a:r>
              <a:rPr i="0" spc="-35" dirty="0"/>
              <a:t> </a:t>
            </a:r>
            <a:r>
              <a:rPr i="0" dirty="0"/>
              <a:t>on</a:t>
            </a:r>
            <a:r>
              <a:rPr i="0" spc="-35" dirty="0"/>
              <a:t> </a:t>
            </a:r>
            <a:r>
              <a:rPr i="0" dirty="0"/>
              <a:t>which</a:t>
            </a:r>
            <a:r>
              <a:rPr i="0" spc="-35" dirty="0"/>
              <a:t> </a:t>
            </a:r>
            <a:r>
              <a:rPr i="0" dirty="0"/>
              <a:t>her</a:t>
            </a:r>
            <a:r>
              <a:rPr i="0" spc="-35" dirty="0"/>
              <a:t> </a:t>
            </a:r>
            <a:r>
              <a:rPr i="0" dirty="0"/>
              <a:t>new</a:t>
            </a:r>
            <a:r>
              <a:rPr i="0" spc="-45" dirty="0"/>
              <a:t> </a:t>
            </a:r>
            <a:r>
              <a:rPr i="0" dirty="0"/>
              <a:t>eligibility period</a:t>
            </a:r>
            <a:r>
              <a:rPr i="0" spc="-45" dirty="0"/>
              <a:t> </a:t>
            </a:r>
            <a:r>
              <a:rPr i="0" dirty="0"/>
              <a:t>begins</a:t>
            </a:r>
            <a:r>
              <a:rPr i="0" spc="-40" dirty="0"/>
              <a:t> </a:t>
            </a:r>
            <a:r>
              <a:rPr lang="en-US" i="0" spc="-40" dirty="0"/>
              <a:t>(</a:t>
            </a:r>
            <a:r>
              <a:rPr i="0" dirty="0"/>
              <a:t>Aug</a:t>
            </a:r>
            <a:r>
              <a:rPr lang="en-US" i="0" dirty="0"/>
              <a:t>.</a:t>
            </a:r>
            <a:r>
              <a:rPr i="0" spc="-35" dirty="0"/>
              <a:t> </a:t>
            </a:r>
            <a:r>
              <a:rPr i="0" dirty="0"/>
              <a:t>1,</a:t>
            </a:r>
            <a:r>
              <a:rPr i="0" spc="-45" dirty="0"/>
              <a:t> </a:t>
            </a:r>
            <a:r>
              <a:rPr i="0" spc="-10" dirty="0"/>
              <a:t>2027</a:t>
            </a:r>
            <a:r>
              <a:rPr lang="en-US" i="0" spc="-10" dirty="0"/>
              <a:t>)</a:t>
            </a:r>
            <a:r>
              <a:rPr i="0" spc="-1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CMS</a:t>
            </a:r>
            <a:r>
              <a:rPr spc="-55" dirty="0"/>
              <a:t> </a:t>
            </a:r>
            <a:r>
              <a:rPr dirty="0"/>
              <a:t>Guidance:</a:t>
            </a:r>
            <a:r>
              <a:rPr spc="-70" dirty="0"/>
              <a:t> </a:t>
            </a:r>
            <a:r>
              <a:rPr dirty="0"/>
              <a:t>Additional</a:t>
            </a:r>
            <a:r>
              <a:rPr spc="-70" dirty="0"/>
              <a:t> </a:t>
            </a:r>
            <a:r>
              <a:rPr spc="-10" dirty="0"/>
              <a:t>Considerations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5685" y="1694859"/>
            <a:ext cx="8124190" cy="3785652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40665" marR="5080" indent="-228600">
              <a:lnSpc>
                <a:spcPts val="2270"/>
              </a:lnSpc>
              <a:spcBef>
                <a:spcPts val="380"/>
              </a:spcBef>
              <a:buClr>
                <a:srgbClr val="EA5E28"/>
              </a:buClr>
              <a:buFont typeface="Arial"/>
              <a:buChar char="•"/>
              <a:tabLst>
                <a:tab pos="240665" algn="l"/>
              </a:tabLst>
            </a:pPr>
            <a:r>
              <a:rPr sz="2100" b="1" dirty="0">
                <a:latin typeface="Calibri"/>
                <a:cs typeface="Calibri"/>
              </a:rPr>
              <a:t>Due</a:t>
            </a:r>
            <a:r>
              <a:rPr sz="2100" b="1" spc="-7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process:</a:t>
            </a:r>
            <a:r>
              <a:rPr sz="2100" b="1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Shortening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</a:t>
            </a:r>
            <a:r>
              <a:rPr sz="2100" spc="-8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existing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12-month</a:t>
            </a:r>
            <a:r>
              <a:rPr sz="2100" spc="-9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eligibility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period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to </a:t>
            </a:r>
            <a:r>
              <a:rPr sz="2100" dirty="0">
                <a:latin typeface="Calibri"/>
                <a:cs typeface="Calibri"/>
              </a:rPr>
              <a:t>transition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individual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lang="en-US" sz="2100" spc="-45" dirty="0">
                <a:latin typeface="Calibri"/>
                <a:cs typeface="Calibri"/>
              </a:rPr>
              <a:t>six</a:t>
            </a:r>
            <a:r>
              <a:rPr sz="2100" dirty="0">
                <a:latin typeface="Calibri"/>
                <a:cs typeface="Calibri"/>
              </a:rPr>
              <a:t>-month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cycle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constitutes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appealable </a:t>
            </a:r>
            <a:r>
              <a:rPr sz="2100" dirty="0">
                <a:latin typeface="Calibri"/>
                <a:cs typeface="Calibri"/>
              </a:rPr>
              <a:t>action,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requiring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advance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notice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(at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least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10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days)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fair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hearing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rights.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89"/>
              </a:spcBef>
              <a:buClr>
                <a:srgbClr val="EA5E28"/>
              </a:buClr>
              <a:buFont typeface="Arial"/>
              <a:buChar char="•"/>
            </a:pPr>
            <a:endParaRPr sz="2100" dirty="0">
              <a:latin typeface="Calibri"/>
              <a:cs typeface="Calibri"/>
            </a:endParaRPr>
          </a:p>
          <a:p>
            <a:pPr marL="240665" marR="330835" indent="-228600">
              <a:lnSpc>
                <a:spcPts val="2270"/>
              </a:lnSpc>
              <a:spcBef>
                <a:spcPts val="5"/>
              </a:spcBef>
              <a:buClr>
                <a:srgbClr val="EA5E28"/>
              </a:buClr>
              <a:buFont typeface="Arial"/>
              <a:buChar char="•"/>
              <a:tabLst>
                <a:tab pos="240665" algn="l"/>
              </a:tabLst>
            </a:pPr>
            <a:r>
              <a:rPr sz="2100" b="1" dirty="0">
                <a:latin typeface="Calibri"/>
                <a:cs typeface="Calibri"/>
              </a:rPr>
              <a:t>Work</a:t>
            </a:r>
            <a:r>
              <a:rPr sz="2100" b="1" spc="-65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requirement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linkage:</a:t>
            </a:r>
            <a:r>
              <a:rPr sz="2100" b="1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Compliance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with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community</a:t>
            </a:r>
            <a:r>
              <a:rPr sz="2100" spc="-9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engagement </a:t>
            </a:r>
            <a:r>
              <a:rPr sz="2100" dirty="0">
                <a:latin typeface="Calibri"/>
                <a:cs typeface="Calibri"/>
              </a:rPr>
              <a:t>(</a:t>
            </a:r>
            <a:r>
              <a:rPr lang="en-US" sz="2100" dirty="0">
                <a:latin typeface="Calibri"/>
                <a:cs typeface="Calibri"/>
              </a:rPr>
              <a:t>i.e., </a:t>
            </a:r>
            <a:r>
              <a:rPr sz="2100" dirty="0">
                <a:latin typeface="Calibri"/>
                <a:cs typeface="Calibri"/>
              </a:rPr>
              <a:t>work)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requirements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must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assessed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each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lang="en-US" sz="2100" spc="-50" dirty="0">
                <a:latin typeface="Calibri"/>
                <a:cs typeface="Calibri"/>
              </a:rPr>
              <a:t>six</a:t>
            </a:r>
            <a:r>
              <a:rPr sz="2100" dirty="0">
                <a:latin typeface="Calibri"/>
                <a:cs typeface="Calibri"/>
              </a:rPr>
              <a:t>-month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renewal, effectively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making</a:t>
            </a:r>
            <a:r>
              <a:rPr sz="2100" spc="-8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renewals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primary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enforcement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point.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00"/>
              </a:spcBef>
              <a:buClr>
                <a:srgbClr val="EA5E28"/>
              </a:buClr>
              <a:buFont typeface="Arial"/>
              <a:buChar char="•"/>
            </a:pPr>
            <a:endParaRPr sz="2100" dirty="0">
              <a:latin typeface="Calibri"/>
              <a:cs typeface="Calibri"/>
            </a:endParaRPr>
          </a:p>
          <a:p>
            <a:pPr marL="241300" marR="252729" indent="-228600">
              <a:lnSpc>
                <a:spcPts val="2270"/>
              </a:lnSpc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100" b="1" dirty="0">
                <a:latin typeface="Calibri"/>
                <a:cs typeface="Calibri"/>
              </a:rPr>
              <a:t>Household</a:t>
            </a:r>
            <a:r>
              <a:rPr sz="2100" b="1" spc="-6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misalignment: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States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may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not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shorten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extend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eligibility </a:t>
            </a:r>
            <a:r>
              <a:rPr sz="2100" dirty="0">
                <a:latin typeface="Calibri"/>
                <a:cs typeface="Calibri"/>
              </a:rPr>
              <a:t>periods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solely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align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renewal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dates</a:t>
            </a:r>
            <a:r>
              <a:rPr sz="2100" spc="-8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across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household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members,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even </a:t>
            </a:r>
            <a:r>
              <a:rPr sz="2100" dirty="0">
                <a:latin typeface="Calibri"/>
                <a:cs typeface="Calibri"/>
              </a:rPr>
              <a:t>where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this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results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mixed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renewal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cycles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within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same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household.</a:t>
            </a:r>
            <a:endParaRPr sz="21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642629" y="4423135"/>
            <a:ext cx="902335" cy="234315"/>
            <a:chOff x="9642629" y="4423135"/>
            <a:chExt cx="902335" cy="234315"/>
          </a:xfrm>
        </p:grpSpPr>
        <p:sp>
          <p:nvSpPr>
            <p:cNvPr id="5" name="object 5"/>
            <p:cNvSpPr/>
            <p:nvPr/>
          </p:nvSpPr>
          <p:spPr>
            <a:xfrm>
              <a:off x="9659341" y="4439847"/>
              <a:ext cx="868680" cy="200660"/>
            </a:xfrm>
            <a:custGeom>
              <a:avLst/>
              <a:gdLst/>
              <a:ahLst/>
              <a:cxnLst/>
              <a:rect l="l" t="t" r="r" b="b"/>
              <a:pathLst>
                <a:path w="868679" h="200660">
                  <a:moveTo>
                    <a:pt x="768314" y="200541"/>
                  </a:moveTo>
                  <a:lnTo>
                    <a:pt x="100214" y="200541"/>
                  </a:lnTo>
                  <a:lnTo>
                    <a:pt x="60598" y="192864"/>
                  </a:lnTo>
                  <a:lnTo>
                    <a:pt x="28811" y="171713"/>
                  </a:lnTo>
                  <a:lnTo>
                    <a:pt x="7672" y="139909"/>
                  </a:lnTo>
                  <a:lnTo>
                    <a:pt x="0" y="100270"/>
                  </a:lnTo>
                  <a:lnTo>
                    <a:pt x="7672" y="60632"/>
                  </a:lnTo>
                  <a:lnTo>
                    <a:pt x="28811" y="28827"/>
                  </a:lnTo>
                  <a:lnTo>
                    <a:pt x="60598" y="7676"/>
                  </a:lnTo>
                  <a:lnTo>
                    <a:pt x="100214" y="0"/>
                  </a:lnTo>
                  <a:lnTo>
                    <a:pt x="768314" y="0"/>
                  </a:lnTo>
                  <a:lnTo>
                    <a:pt x="807930" y="7676"/>
                  </a:lnTo>
                  <a:lnTo>
                    <a:pt x="839717" y="28827"/>
                  </a:lnTo>
                  <a:lnTo>
                    <a:pt x="860856" y="60632"/>
                  </a:lnTo>
                  <a:lnTo>
                    <a:pt x="868529" y="100270"/>
                  </a:lnTo>
                  <a:lnTo>
                    <a:pt x="860856" y="139909"/>
                  </a:lnTo>
                  <a:lnTo>
                    <a:pt x="839717" y="171713"/>
                  </a:lnTo>
                  <a:lnTo>
                    <a:pt x="807930" y="192864"/>
                  </a:lnTo>
                  <a:lnTo>
                    <a:pt x="768314" y="200541"/>
                  </a:lnTo>
                  <a:close/>
                </a:path>
              </a:pathLst>
            </a:custGeom>
            <a:solidFill>
              <a:srgbClr val="6CA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659340" y="4439847"/>
              <a:ext cx="868680" cy="200660"/>
            </a:xfrm>
            <a:custGeom>
              <a:avLst/>
              <a:gdLst/>
              <a:ahLst/>
              <a:cxnLst/>
              <a:rect l="l" t="t" r="r" b="b"/>
              <a:pathLst>
                <a:path w="868679" h="200660">
                  <a:moveTo>
                    <a:pt x="100214" y="0"/>
                  </a:moveTo>
                  <a:lnTo>
                    <a:pt x="768314" y="0"/>
                  </a:lnTo>
                  <a:lnTo>
                    <a:pt x="807930" y="7676"/>
                  </a:lnTo>
                  <a:lnTo>
                    <a:pt x="839717" y="28827"/>
                  </a:lnTo>
                  <a:lnTo>
                    <a:pt x="860856" y="60632"/>
                  </a:lnTo>
                  <a:lnTo>
                    <a:pt x="868529" y="100270"/>
                  </a:lnTo>
                  <a:lnTo>
                    <a:pt x="860856" y="139909"/>
                  </a:lnTo>
                  <a:lnTo>
                    <a:pt x="839717" y="171713"/>
                  </a:lnTo>
                  <a:lnTo>
                    <a:pt x="807930" y="192864"/>
                  </a:lnTo>
                  <a:lnTo>
                    <a:pt x="768314" y="200541"/>
                  </a:lnTo>
                  <a:lnTo>
                    <a:pt x="100214" y="200541"/>
                  </a:lnTo>
                  <a:lnTo>
                    <a:pt x="60598" y="192864"/>
                  </a:lnTo>
                  <a:lnTo>
                    <a:pt x="28811" y="171713"/>
                  </a:lnTo>
                  <a:lnTo>
                    <a:pt x="7672" y="139909"/>
                  </a:lnTo>
                  <a:lnTo>
                    <a:pt x="0" y="100270"/>
                  </a:lnTo>
                  <a:lnTo>
                    <a:pt x="7672" y="60632"/>
                  </a:lnTo>
                  <a:lnTo>
                    <a:pt x="28811" y="28827"/>
                  </a:lnTo>
                  <a:lnTo>
                    <a:pt x="60598" y="7676"/>
                  </a:lnTo>
                  <a:lnTo>
                    <a:pt x="100214" y="0"/>
                  </a:lnTo>
                  <a:close/>
                </a:path>
              </a:pathLst>
            </a:custGeom>
            <a:ln w="33422">
              <a:solidFill>
                <a:srgbClr val="6CA1B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9642627" y="4757372"/>
            <a:ext cx="902335" cy="234315"/>
            <a:chOff x="9642627" y="4757372"/>
            <a:chExt cx="902335" cy="234315"/>
          </a:xfrm>
        </p:grpSpPr>
        <p:sp>
          <p:nvSpPr>
            <p:cNvPr id="8" name="object 8"/>
            <p:cNvSpPr/>
            <p:nvPr/>
          </p:nvSpPr>
          <p:spPr>
            <a:xfrm>
              <a:off x="9659339" y="4774083"/>
              <a:ext cx="868680" cy="200660"/>
            </a:xfrm>
            <a:custGeom>
              <a:avLst/>
              <a:gdLst/>
              <a:ahLst/>
              <a:cxnLst/>
              <a:rect l="l" t="t" r="r" b="b"/>
              <a:pathLst>
                <a:path w="868679" h="200660">
                  <a:moveTo>
                    <a:pt x="768314" y="200541"/>
                  </a:moveTo>
                  <a:lnTo>
                    <a:pt x="100214" y="200541"/>
                  </a:lnTo>
                  <a:lnTo>
                    <a:pt x="60598" y="192864"/>
                  </a:lnTo>
                  <a:lnTo>
                    <a:pt x="28811" y="171713"/>
                  </a:lnTo>
                  <a:lnTo>
                    <a:pt x="7672" y="139909"/>
                  </a:lnTo>
                  <a:lnTo>
                    <a:pt x="0" y="100270"/>
                  </a:lnTo>
                  <a:lnTo>
                    <a:pt x="7672" y="60632"/>
                  </a:lnTo>
                  <a:lnTo>
                    <a:pt x="28811" y="28827"/>
                  </a:lnTo>
                  <a:lnTo>
                    <a:pt x="60598" y="7676"/>
                  </a:lnTo>
                  <a:lnTo>
                    <a:pt x="100214" y="0"/>
                  </a:lnTo>
                  <a:lnTo>
                    <a:pt x="768314" y="0"/>
                  </a:lnTo>
                  <a:lnTo>
                    <a:pt x="807930" y="7676"/>
                  </a:lnTo>
                  <a:lnTo>
                    <a:pt x="839717" y="28827"/>
                  </a:lnTo>
                  <a:lnTo>
                    <a:pt x="860856" y="60632"/>
                  </a:lnTo>
                  <a:lnTo>
                    <a:pt x="868529" y="100270"/>
                  </a:lnTo>
                  <a:lnTo>
                    <a:pt x="860856" y="139909"/>
                  </a:lnTo>
                  <a:lnTo>
                    <a:pt x="839717" y="171713"/>
                  </a:lnTo>
                  <a:lnTo>
                    <a:pt x="807930" y="192864"/>
                  </a:lnTo>
                  <a:lnTo>
                    <a:pt x="768314" y="200541"/>
                  </a:lnTo>
                  <a:close/>
                </a:path>
              </a:pathLst>
            </a:custGeom>
            <a:solidFill>
              <a:srgbClr val="6CA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659339" y="4774083"/>
              <a:ext cx="868680" cy="200660"/>
            </a:xfrm>
            <a:custGeom>
              <a:avLst/>
              <a:gdLst/>
              <a:ahLst/>
              <a:cxnLst/>
              <a:rect l="l" t="t" r="r" b="b"/>
              <a:pathLst>
                <a:path w="868679" h="200660">
                  <a:moveTo>
                    <a:pt x="100214" y="0"/>
                  </a:moveTo>
                  <a:lnTo>
                    <a:pt x="768314" y="0"/>
                  </a:lnTo>
                  <a:lnTo>
                    <a:pt x="807930" y="7676"/>
                  </a:lnTo>
                  <a:lnTo>
                    <a:pt x="839717" y="28827"/>
                  </a:lnTo>
                  <a:lnTo>
                    <a:pt x="860856" y="60632"/>
                  </a:lnTo>
                  <a:lnTo>
                    <a:pt x="868529" y="100270"/>
                  </a:lnTo>
                  <a:lnTo>
                    <a:pt x="860856" y="139909"/>
                  </a:lnTo>
                  <a:lnTo>
                    <a:pt x="839717" y="171713"/>
                  </a:lnTo>
                  <a:lnTo>
                    <a:pt x="807930" y="192864"/>
                  </a:lnTo>
                  <a:lnTo>
                    <a:pt x="768314" y="200541"/>
                  </a:lnTo>
                  <a:lnTo>
                    <a:pt x="100214" y="200541"/>
                  </a:lnTo>
                  <a:lnTo>
                    <a:pt x="60598" y="192864"/>
                  </a:lnTo>
                  <a:lnTo>
                    <a:pt x="28811" y="171713"/>
                  </a:lnTo>
                  <a:lnTo>
                    <a:pt x="7672" y="139909"/>
                  </a:lnTo>
                  <a:lnTo>
                    <a:pt x="0" y="100270"/>
                  </a:lnTo>
                  <a:lnTo>
                    <a:pt x="7672" y="60632"/>
                  </a:lnTo>
                  <a:lnTo>
                    <a:pt x="28811" y="28827"/>
                  </a:lnTo>
                  <a:lnTo>
                    <a:pt x="60598" y="7676"/>
                  </a:lnTo>
                  <a:lnTo>
                    <a:pt x="100214" y="0"/>
                  </a:lnTo>
                  <a:close/>
                </a:path>
              </a:pathLst>
            </a:custGeom>
            <a:ln w="33422">
              <a:solidFill>
                <a:srgbClr val="6CA1B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9859759" y="5091609"/>
            <a:ext cx="467995" cy="234315"/>
            <a:chOff x="9859759" y="5091609"/>
            <a:chExt cx="467995" cy="234315"/>
          </a:xfrm>
        </p:grpSpPr>
        <p:sp>
          <p:nvSpPr>
            <p:cNvPr id="11" name="object 11"/>
            <p:cNvSpPr/>
            <p:nvPr/>
          </p:nvSpPr>
          <p:spPr>
            <a:xfrm>
              <a:off x="9876470" y="5108319"/>
              <a:ext cx="434340" cy="200660"/>
            </a:xfrm>
            <a:custGeom>
              <a:avLst/>
              <a:gdLst/>
              <a:ahLst/>
              <a:cxnLst/>
              <a:rect l="l" t="t" r="r" b="b"/>
              <a:pathLst>
                <a:path w="434340" h="200660">
                  <a:moveTo>
                    <a:pt x="217132" y="200541"/>
                  </a:moveTo>
                  <a:lnTo>
                    <a:pt x="169868" y="195396"/>
                  </a:lnTo>
                  <a:lnTo>
                    <a:pt x="126169" y="180663"/>
                  </a:lnTo>
                  <a:lnTo>
                    <a:pt x="87145" y="157393"/>
                  </a:lnTo>
                  <a:lnTo>
                    <a:pt x="53905" y="126639"/>
                  </a:lnTo>
                  <a:lnTo>
                    <a:pt x="27561" y="89454"/>
                  </a:lnTo>
                  <a:lnTo>
                    <a:pt x="9222" y="46890"/>
                  </a:lnTo>
                  <a:lnTo>
                    <a:pt x="0" y="0"/>
                  </a:lnTo>
                  <a:lnTo>
                    <a:pt x="434264" y="0"/>
                  </a:lnTo>
                  <a:lnTo>
                    <a:pt x="425041" y="46890"/>
                  </a:lnTo>
                  <a:lnTo>
                    <a:pt x="406703" y="89454"/>
                  </a:lnTo>
                  <a:lnTo>
                    <a:pt x="380359" y="126639"/>
                  </a:lnTo>
                  <a:lnTo>
                    <a:pt x="347119" y="157393"/>
                  </a:lnTo>
                  <a:lnTo>
                    <a:pt x="308095" y="180663"/>
                  </a:lnTo>
                  <a:lnTo>
                    <a:pt x="264396" y="195396"/>
                  </a:lnTo>
                  <a:lnTo>
                    <a:pt x="217132" y="200541"/>
                  </a:lnTo>
                  <a:close/>
                </a:path>
              </a:pathLst>
            </a:custGeom>
            <a:solidFill>
              <a:srgbClr val="6CA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876469" y="5108319"/>
              <a:ext cx="434340" cy="200660"/>
            </a:xfrm>
            <a:custGeom>
              <a:avLst/>
              <a:gdLst/>
              <a:ahLst/>
              <a:cxnLst/>
              <a:rect l="l" t="t" r="r" b="b"/>
              <a:pathLst>
                <a:path w="434340" h="200660">
                  <a:moveTo>
                    <a:pt x="0" y="0"/>
                  </a:moveTo>
                  <a:lnTo>
                    <a:pt x="9222" y="46890"/>
                  </a:lnTo>
                  <a:lnTo>
                    <a:pt x="27561" y="89454"/>
                  </a:lnTo>
                  <a:lnTo>
                    <a:pt x="53905" y="126639"/>
                  </a:lnTo>
                  <a:lnTo>
                    <a:pt x="87145" y="157393"/>
                  </a:lnTo>
                  <a:lnTo>
                    <a:pt x="126169" y="180663"/>
                  </a:lnTo>
                  <a:lnTo>
                    <a:pt x="169868" y="195396"/>
                  </a:lnTo>
                  <a:lnTo>
                    <a:pt x="217132" y="200541"/>
                  </a:lnTo>
                  <a:lnTo>
                    <a:pt x="264396" y="195396"/>
                  </a:lnTo>
                  <a:lnTo>
                    <a:pt x="308095" y="180663"/>
                  </a:lnTo>
                  <a:lnTo>
                    <a:pt x="347119" y="157393"/>
                  </a:lnTo>
                  <a:lnTo>
                    <a:pt x="380359" y="126639"/>
                  </a:lnTo>
                  <a:lnTo>
                    <a:pt x="406703" y="89454"/>
                  </a:lnTo>
                  <a:lnTo>
                    <a:pt x="425041" y="46890"/>
                  </a:lnTo>
                  <a:lnTo>
                    <a:pt x="434264" y="0"/>
                  </a:lnTo>
                  <a:lnTo>
                    <a:pt x="0" y="0"/>
                  </a:lnTo>
                  <a:close/>
                </a:path>
              </a:pathLst>
            </a:custGeom>
            <a:ln w="33420">
              <a:solidFill>
                <a:srgbClr val="6CA1B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9208364" y="2484568"/>
            <a:ext cx="1771014" cy="1838325"/>
            <a:chOff x="9208364" y="2484568"/>
            <a:chExt cx="1771014" cy="1838325"/>
          </a:xfrm>
        </p:grpSpPr>
        <p:sp>
          <p:nvSpPr>
            <p:cNvPr id="14" name="object 14"/>
            <p:cNvSpPr/>
            <p:nvPr/>
          </p:nvSpPr>
          <p:spPr>
            <a:xfrm>
              <a:off x="9225072" y="2501275"/>
              <a:ext cx="1737360" cy="1805305"/>
            </a:xfrm>
            <a:custGeom>
              <a:avLst/>
              <a:gdLst/>
              <a:ahLst/>
              <a:cxnLst/>
              <a:rect l="l" t="t" r="r" b="b"/>
              <a:pathLst>
                <a:path w="1737359" h="1805304">
                  <a:moveTo>
                    <a:pt x="1262708" y="1804876"/>
                  </a:moveTo>
                  <a:lnTo>
                    <a:pt x="474350" y="1804876"/>
                  </a:lnTo>
                  <a:lnTo>
                    <a:pt x="455090" y="1802422"/>
                  </a:lnTo>
                  <a:lnTo>
                    <a:pt x="438022" y="1795267"/>
                  </a:lnTo>
                  <a:lnTo>
                    <a:pt x="424086" y="1783725"/>
                  </a:lnTo>
                  <a:lnTo>
                    <a:pt x="414221" y="1768110"/>
                  </a:lnTo>
                  <a:lnTo>
                    <a:pt x="398204" y="1736345"/>
                  </a:lnTo>
                  <a:lnTo>
                    <a:pt x="378154" y="1697607"/>
                  </a:lnTo>
                  <a:lnTo>
                    <a:pt x="354738" y="1654013"/>
                  </a:lnTo>
                  <a:lnTo>
                    <a:pt x="328621" y="1607677"/>
                  </a:lnTo>
                  <a:lnTo>
                    <a:pt x="300468" y="1560714"/>
                  </a:lnTo>
                  <a:lnTo>
                    <a:pt x="270945" y="1515239"/>
                  </a:lnTo>
                  <a:lnTo>
                    <a:pt x="240718" y="1473368"/>
                  </a:lnTo>
                  <a:lnTo>
                    <a:pt x="210451" y="1437216"/>
                  </a:lnTo>
                  <a:lnTo>
                    <a:pt x="179830" y="1399630"/>
                  </a:lnTo>
                  <a:lnTo>
                    <a:pt x="151435" y="1360466"/>
                  </a:lnTo>
                  <a:lnTo>
                    <a:pt x="125268" y="1319816"/>
                  </a:lnTo>
                  <a:lnTo>
                    <a:pt x="101328" y="1277773"/>
                  </a:lnTo>
                  <a:lnTo>
                    <a:pt x="79615" y="1234431"/>
                  </a:lnTo>
                  <a:lnTo>
                    <a:pt x="60128" y="1189881"/>
                  </a:lnTo>
                  <a:lnTo>
                    <a:pt x="43148" y="1141138"/>
                  </a:lnTo>
                  <a:lnTo>
                    <a:pt x="28950" y="1091838"/>
                  </a:lnTo>
                  <a:lnTo>
                    <a:pt x="17537" y="1041982"/>
                  </a:lnTo>
                  <a:lnTo>
                    <a:pt x="8907" y="991568"/>
                  </a:lnTo>
                  <a:lnTo>
                    <a:pt x="3062" y="940596"/>
                  </a:lnTo>
                  <a:lnTo>
                    <a:pt x="0" y="889068"/>
                  </a:lnTo>
                  <a:lnTo>
                    <a:pt x="0" y="858987"/>
                  </a:lnTo>
                  <a:lnTo>
                    <a:pt x="2279" y="811884"/>
                  </a:lnTo>
                  <a:lnTo>
                    <a:pt x="2359" y="810234"/>
                  </a:lnTo>
                  <a:lnTo>
                    <a:pt x="7318" y="762219"/>
                  </a:lnTo>
                  <a:lnTo>
                    <a:pt x="14807" y="715012"/>
                  </a:lnTo>
                  <a:lnTo>
                    <a:pt x="24755" y="668681"/>
                  </a:lnTo>
                  <a:lnTo>
                    <a:pt x="37093" y="623298"/>
                  </a:lnTo>
                  <a:lnTo>
                    <a:pt x="51751" y="578932"/>
                  </a:lnTo>
                  <a:lnTo>
                    <a:pt x="68659" y="535653"/>
                  </a:lnTo>
                  <a:lnTo>
                    <a:pt x="87747" y="493532"/>
                  </a:lnTo>
                  <a:lnTo>
                    <a:pt x="108946" y="452636"/>
                  </a:lnTo>
                  <a:lnTo>
                    <a:pt x="132185" y="413038"/>
                  </a:lnTo>
                  <a:lnTo>
                    <a:pt x="157395" y="374806"/>
                  </a:lnTo>
                  <a:lnTo>
                    <a:pt x="184506" y="338011"/>
                  </a:lnTo>
                  <a:lnTo>
                    <a:pt x="213448" y="302722"/>
                  </a:lnTo>
                  <a:lnTo>
                    <a:pt x="244151" y="269009"/>
                  </a:lnTo>
                  <a:lnTo>
                    <a:pt x="276545" y="236943"/>
                  </a:lnTo>
                  <a:lnTo>
                    <a:pt x="310561" y="206592"/>
                  </a:lnTo>
                  <a:lnTo>
                    <a:pt x="346128" y="178028"/>
                  </a:lnTo>
                  <a:lnTo>
                    <a:pt x="383177" y="151319"/>
                  </a:lnTo>
                  <a:lnTo>
                    <a:pt x="421637" y="126536"/>
                  </a:lnTo>
                  <a:lnTo>
                    <a:pt x="461440" y="103749"/>
                  </a:lnTo>
                  <a:lnTo>
                    <a:pt x="502515" y="83027"/>
                  </a:lnTo>
                  <a:lnTo>
                    <a:pt x="544792" y="64441"/>
                  </a:lnTo>
                  <a:lnTo>
                    <a:pt x="588202" y="48060"/>
                  </a:lnTo>
                  <a:lnTo>
                    <a:pt x="632674" y="33954"/>
                  </a:lnTo>
                  <a:lnTo>
                    <a:pt x="678139" y="22193"/>
                  </a:lnTo>
                  <a:lnTo>
                    <a:pt x="724527" y="12848"/>
                  </a:lnTo>
                  <a:lnTo>
                    <a:pt x="771768" y="5987"/>
                  </a:lnTo>
                  <a:lnTo>
                    <a:pt x="819792" y="1681"/>
                  </a:lnTo>
                  <a:lnTo>
                    <a:pt x="868529" y="0"/>
                  </a:lnTo>
                  <a:lnTo>
                    <a:pt x="917266" y="1681"/>
                  </a:lnTo>
                  <a:lnTo>
                    <a:pt x="965291" y="5987"/>
                  </a:lnTo>
                  <a:lnTo>
                    <a:pt x="1012531" y="12848"/>
                  </a:lnTo>
                  <a:lnTo>
                    <a:pt x="1058919" y="22193"/>
                  </a:lnTo>
                  <a:lnTo>
                    <a:pt x="1104384" y="33954"/>
                  </a:lnTo>
                  <a:lnTo>
                    <a:pt x="1148856" y="48060"/>
                  </a:lnTo>
                  <a:lnTo>
                    <a:pt x="1192266" y="64441"/>
                  </a:lnTo>
                  <a:lnTo>
                    <a:pt x="1234543" y="83027"/>
                  </a:lnTo>
                  <a:lnTo>
                    <a:pt x="1275618" y="103749"/>
                  </a:lnTo>
                  <a:lnTo>
                    <a:pt x="1315421" y="126536"/>
                  </a:lnTo>
                  <a:lnTo>
                    <a:pt x="1353882" y="151319"/>
                  </a:lnTo>
                  <a:lnTo>
                    <a:pt x="1390930" y="178028"/>
                  </a:lnTo>
                  <a:lnTo>
                    <a:pt x="1414802" y="197199"/>
                  </a:lnTo>
                  <a:lnTo>
                    <a:pt x="871870" y="197199"/>
                  </a:lnTo>
                  <a:lnTo>
                    <a:pt x="825187" y="199248"/>
                  </a:lnTo>
                  <a:lnTo>
                    <a:pt x="824933" y="199248"/>
                  </a:lnTo>
                  <a:lnTo>
                    <a:pt x="779155" y="204453"/>
                  </a:lnTo>
                  <a:lnTo>
                    <a:pt x="778922" y="204453"/>
                  </a:lnTo>
                  <a:lnTo>
                    <a:pt x="733297" y="212859"/>
                  </a:lnTo>
                  <a:lnTo>
                    <a:pt x="689136" y="224168"/>
                  </a:lnTo>
                  <a:lnTo>
                    <a:pt x="646175" y="238339"/>
                  </a:lnTo>
                  <a:lnTo>
                    <a:pt x="604524" y="255265"/>
                  </a:lnTo>
                  <a:lnTo>
                    <a:pt x="564292" y="274836"/>
                  </a:lnTo>
                  <a:lnTo>
                    <a:pt x="525591" y="296944"/>
                  </a:lnTo>
                  <a:lnTo>
                    <a:pt x="488531" y="321480"/>
                  </a:lnTo>
                  <a:lnTo>
                    <a:pt x="453221" y="348335"/>
                  </a:lnTo>
                  <a:lnTo>
                    <a:pt x="419774" y="377400"/>
                  </a:lnTo>
                  <a:lnTo>
                    <a:pt x="388298" y="408567"/>
                  </a:lnTo>
                  <a:lnTo>
                    <a:pt x="358904" y="441726"/>
                  </a:lnTo>
                  <a:lnTo>
                    <a:pt x="331703" y="476769"/>
                  </a:lnTo>
                  <a:lnTo>
                    <a:pt x="306805" y="513588"/>
                  </a:lnTo>
                  <a:lnTo>
                    <a:pt x="284320" y="552073"/>
                  </a:lnTo>
                  <a:lnTo>
                    <a:pt x="264358" y="592115"/>
                  </a:lnTo>
                  <a:lnTo>
                    <a:pt x="247031" y="633606"/>
                  </a:lnTo>
                  <a:lnTo>
                    <a:pt x="232449" y="676437"/>
                  </a:lnTo>
                  <a:lnTo>
                    <a:pt x="220721" y="720500"/>
                  </a:lnTo>
                  <a:lnTo>
                    <a:pt x="211958" y="765685"/>
                  </a:lnTo>
                  <a:lnTo>
                    <a:pt x="206320" y="811485"/>
                  </a:lnTo>
                  <a:lnTo>
                    <a:pt x="206271" y="811884"/>
                  </a:lnTo>
                  <a:lnTo>
                    <a:pt x="203770" y="858987"/>
                  </a:lnTo>
                  <a:lnTo>
                    <a:pt x="203770" y="885726"/>
                  </a:lnTo>
                  <a:lnTo>
                    <a:pt x="207030" y="933803"/>
                  </a:lnTo>
                  <a:lnTo>
                    <a:pt x="213016" y="981558"/>
                  </a:lnTo>
                  <a:lnTo>
                    <a:pt x="222049" y="1028672"/>
                  </a:lnTo>
                  <a:lnTo>
                    <a:pt x="234449" y="1074824"/>
                  </a:lnTo>
                  <a:lnTo>
                    <a:pt x="250537" y="1119692"/>
                  </a:lnTo>
                  <a:lnTo>
                    <a:pt x="272981" y="1169096"/>
                  </a:lnTo>
                  <a:lnTo>
                    <a:pt x="299809" y="1216620"/>
                  </a:lnTo>
                  <a:lnTo>
                    <a:pt x="330396" y="1261638"/>
                  </a:lnTo>
                  <a:lnTo>
                    <a:pt x="364114" y="1303522"/>
                  </a:lnTo>
                  <a:lnTo>
                    <a:pt x="395181" y="1344039"/>
                  </a:lnTo>
                  <a:lnTo>
                    <a:pt x="425314" y="1385375"/>
                  </a:lnTo>
                  <a:lnTo>
                    <a:pt x="454395" y="1427530"/>
                  </a:lnTo>
                  <a:lnTo>
                    <a:pt x="482307" y="1470503"/>
                  </a:lnTo>
                  <a:lnTo>
                    <a:pt x="508934" y="1514295"/>
                  </a:lnTo>
                  <a:lnTo>
                    <a:pt x="534158" y="1558905"/>
                  </a:lnTo>
                  <a:lnTo>
                    <a:pt x="557863" y="1604334"/>
                  </a:lnTo>
                  <a:lnTo>
                    <a:pt x="1410441" y="1604334"/>
                  </a:lnTo>
                  <a:lnTo>
                    <a:pt x="1382320" y="1654013"/>
                  </a:lnTo>
                  <a:lnTo>
                    <a:pt x="1358904" y="1697607"/>
                  </a:lnTo>
                  <a:lnTo>
                    <a:pt x="1338854" y="1736345"/>
                  </a:lnTo>
                  <a:lnTo>
                    <a:pt x="1322837" y="1768110"/>
                  </a:lnTo>
                  <a:lnTo>
                    <a:pt x="1312972" y="1783725"/>
                  </a:lnTo>
                  <a:lnTo>
                    <a:pt x="1299036" y="1795267"/>
                  </a:lnTo>
                  <a:lnTo>
                    <a:pt x="1281968" y="1802422"/>
                  </a:lnTo>
                  <a:lnTo>
                    <a:pt x="1262708" y="1804876"/>
                  </a:lnTo>
                  <a:close/>
                </a:path>
                <a:path w="1737359" h="1805304">
                  <a:moveTo>
                    <a:pt x="1410441" y="1604334"/>
                  </a:moveTo>
                  <a:lnTo>
                    <a:pt x="1182536" y="1604334"/>
                  </a:lnTo>
                  <a:lnTo>
                    <a:pt x="1205014" y="1558905"/>
                  </a:lnTo>
                  <a:lnTo>
                    <a:pt x="1229420" y="1514295"/>
                  </a:lnTo>
                  <a:lnTo>
                    <a:pt x="1255637" y="1470503"/>
                  </a:lnTo>
                  <a:lnTo>
                    <a:pt x="1283549" y="1427530"/>
                  </a:lnTo>
                  <a:lnTo>
                    <a:pt x="1313039" y="1385375"/>
                  </a:lnTo>
                  <a:lnTo>
                    <a:pt x="1343990" y="1344039"/>
                  </a:lnTo>
                  <a:lnTo>
                    <a:pt x="1376285" y="1303522"/>
                  </a:lnTo>
                  <a:lnTo>
                    <a:pt x="1411412" y="1261638"/>
                  </a:lnTo>
                  <a:lnTo>
                    <a:pt x="1441842" y="1216620"/>
                  </a:lnTo>
                  <a:lnTo>
                    <a:pt x="1467888" y="1169096"/>
                  </a:lnTo>
                  <a:lnTo>
                    <a:pt x="1489862" y="1119692"/>
                  </a:lnTo>
                  <a:lnTo>
                    <a:pt x="1504667" y="1074824"/>
                  </a:lnTo>
                  <a:lnTo>
                    <a:pt x="1516906" y="1028672"/>
                  </a:lnTo>
                  <a:lnTo>
                    <a:pt x="1526420" y="981558"/>
                  </a:lnTo>
                  <a:lnTo>
                    <a:pt x="1533048" y="933803"/>
                  </a:lnTo>
                  <a:lnTo>
                    <a:pt x="1536629" y="885726"/>
                  </a:lnTo>
                  <a:lnTo>
                    <a:pt x="1539969" y="885726"/>
                  </a:lnTo>
                  <a:lnTo>
                    <a:pt x="1539969" y="858987"/>
                  </a:lnTo>
                  <a:lnTo>
                    <a:pt x="1537489" y="811884"/>
                  </a:lnTo>
                  <a:lnTo>
                    <a:pt x="1531870" y="765685"/>
                  </a:lnTo>
                  <a:lnTo>
                    <a:pt x="1523018" y="719511"/>
                  </a:lnTo>
                  <a:lnTo>
                    <a:pt x="1511290" y="675247"/>
                  </a:lnTo>
                  <a:lnTo>
                    <a:pt x="1496708" y="632271"/>
                  </a:lnTo>
                  <a:lnTo>
                    <a:pt x="1479381" y="590686"/>
                  </a:lnTo>
                  <a:lnTo>
                    <a:pt x="1459419" y="550596"/>
                  </a:lnTo>
                  <a:lnTo>
                    <a:pt x="1436935" y="512104"/>
                  </a:lnTo>
                  <a:lnTo>
                    <a:pt x="1412036" y="475315"/>
                  </a:lnTo>
                  <a:lnTo>
                    <a:pt x="1384835" y="440333"/>
                  </a:lnTo>
                  <a:lnTo>
                    <a:pt x="1355442" y="407261"/>
                  </a:lnTo>
                  <a:lnTo>
                    <a:pt x="1323966" y="376203"/>
                  </a:lnTo>
                  <a:lnTo>
                    <a:pt x="1290518" y="347263"/>
                  </a:lnTo>
                  <a:lnTo>
                    <a:pt x="1255208" y="320545"/>
                  </a:lnTo>
                  <a:lnTo>
                    <a:pt x="1218148" y="296153"/>
                  </a:lnTo>
                  <a:lnTo>
                    <a:pt x="1179447" y="274190"/>
                  </a:lnTo>
                  <a:lnTo>
                    <a:pt x="1139215" y="254761"/>
                  </a:lnTo>
                  <a:lnTo>
                    <a:pt x="1097564" y="237968"/>
                  </a:lnTo>
                  <a:lnTo>
                    <a:pt x="1054603" y="223917"/>
                  </a:lnTo>
                  <a:lnTo>
                    <a:pt x="1010442" y="212711"/>
                  </a:lnTo>
                  <a:lnTo>
                    <a:pt x="965193" y="204453"/>
                  </a:lnTo>
                  <a:lnTo>
                    <a:pt x="918965" y="199248"/>
                  </a:lnTo>
                  <a:lnTo>
                    <a:pt x="871870" y="197199"/>
                  </a:lnTo>
                  <a:lnTo>
                    <a:pt x="1414802" y="197199"/>
                  </a:lnTo>
                  <a:lnTo>
                    <a:pt x="1460513" y="236943"/>
                  </a:lnTo>
                  <a:lnTo>
                    <a:pt x="1492907" y="269009"/>
                  </a:lnTo>
                  <a:lnTo>
                    <a:pt x="1523610" y="302722"/>
                  </a:lnTo>
                  <a:lnTo>
                    <a:pt x="1552552" y="338011"/>
                  </a:lnTo>
                  <a:lnTo>
                    <a:pt x="1579663" y="374806"/>
                  </a:lnTo>
                  <a:lnTo>
                    <a:pt x="1604873" y="413038"/>
                  </a:lnTo>
                  <a:lnTo>
                    <a:pt x="1628112" y="452636"/>
                  </a:lnTo>
                  <a:lnTo>
                    <a:pt x="1649311" y="493532"/>
                  </a:lnTo>
                  <a:lnTo>
                    <a:pt x="1668399" y="535653"/>
                  </a:lnTo>
                  <a:lnTo>
                    <a:pt x="1685307" y="578932"/>
                  </a:lnTo>
                  <a:lnTo>
                    <a:pt x="1699965" y="623298"/>
                  </a:lnTo>
                  <a:lnTo>
                    <a:pt x="1712303" y="668681"/>
                  </a:lnTo>
                  <a:lnTo>
                    <a:pt x="1722251" y="715012"/>
                  </a:lnTo>
                  <a:lnTo>
                    <a:pt x="1729740" y="762219"/>
                  </a:lnTo>
                  <a:lnTo>
                    <a:pt x="1734699" y="810234"/>
                  </a:lnTo>
                  <a:lnTo>
                    <a:pt x="1737059" y="858987"/>
                  </a:lnTo>
                  <a:lnTo>
                    <a:pt x="1737059" y="889068"/>
                  </a:lnTo>
                  <a:lnTo>
                    <a:pt x="1733997" y="940596"/>
                  </a:lnTo>
                  <a:lnTo>
                    <a:pt x="1728151" y="991568"/>
                  </a:lnTo>
                  <a:lnTo>
                    <a:pt x="1719521" y="1041982"/>
                  </a:lnTo>
                  <a:lnTo>
                    <a:pt x="1708108" y="1091838"/>
                  </a:lnTo>
                  <a:lnTo>
                    <a:pt x="1693911" y="1141138"/>
                  </a:lnTo>
                  <a:lnTo>
                    <a:pt x="1676930" y="1189881"/>
                  </a:lnTo>
                  <a:lnTo>
                    <a:pt x="1658603" y="1234431"/>
                  </a:lnTo>
                  <a:lnTo>
                    <a:pt x="1637215" y="1277773"/>
                  </a:lnTo>
                  <a:lnTo>
                    <a:pt x="1613043" y="1319816"/>
                  </a:lnTo>
                  <a:lnTo>
                    <a:pt x="1586365" y="1360466"/>
                  </a:lnTo>
                  <a:lnTo>
                    <a:pt x="1557460" y="1399630"/>
                  </a:lnTo>
                  <a:lnTo>
                    <a:pt x="1526607" y="1437216"/>
                  </a:lnTo>
                  <a:lnTo>
                    <a:pt x="1496341" y="1473368"/>
                  </a:lnTo>
                  <a:lnTo>
                    <a:pt x="1466113" y="1515239"/>
                  </a:lnTo>
                  <a:lnTo>
                    <a:pt x="1436590" y="1560714"/>
                  </a:lnTo>
                  <a:lnTo>
                    <a:pt x="1410441" y="1604334"/>
                  </a:lnTo>
                  <a:close/>
                </a:path>
              </a:pathLst>
            </a:custGeom>
            <a:solidFill>
              <a:srgbClr val="6CA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225071" y="2501275"/>
              <a:ext cx="1737360" cy="1805305"/>
            </a:xfrm>
            <a:custGeom>
              <a:avLst/>
              <a:gdLst/>
              <a:ahLst/>
              <a:cxnLst/>
              <a:rect l="l" t="t" r="r" b="b"/>
              <a:pathLst>
                <a:path w="1737359" h="1805304">
                  <a:moveTo>
                    <a:pt x="868529" y="0"/>
                  </a:moveTo>
                  <a:lnTo>
                    <a:pt x="819792" y="1681"/>
                  </a:lnTo>
                  <a:lnTo>
                    <a:pt x="771768" y="5987"/>
                  </a:lnTo>
                  <a:lnTo>
                    <a:pt x="724527" y="12848"/>
                  </a:lnTo>
                  <a:lnTo>
                    <a:pt x="678139" y="22193"/>
                  </a:lnTo>
                  <a:lnTo>
                    <a:pt x="632674" y="33954"/>
                  </a:lnTo>
                  <a:lnTo>
                    <a:pt x="588202" y="48060"/>
                  </a:lnTo>
                  <a:lnTo>
                    <a:pt x="544792" y="64441"/>
                  </a:lnTo>
                  <a:lnTo>
                    <a:pt x="502515" y="83027"/>
                  </a:lnTo>
                  <a:lnTo>
                    <a:pt x="461440" y="103749"/>
                  </a:lnTo>
                  <a:lnTo>
                    <a:pt x="421637" y="126536"/>
                  </a:lnTo>
                  <a:lnTo>
                    <a:pt x="383177" y="151319"/>
                  </a:lnTo>
                  <a:lnTo>
                    <a:pt x="346128" y="178028"/>
                  </a:lnTo>
                  <a:lnTo>
                    <a:pt x="310561" y="206592"/>
                  </a:lnTo>
                  <a:lnTo>
                    <a:pt x="276545" y="236943"/>
                  </a:lnTo>
                  <a:lnTo>
                    <a:pt x="244151" y="269009"/>
                  </a:lnTo>
                  <a:lnTo>
                    <a:pt x="213448" y="302722"/>
                  </a:lnTo>
                  <a:lnTo>
                    <a:pt x="184506" y="338011"/>
                  </a:lnTo>
                  <a:lnTo>
                    <a:pt x="157395" y="374806"/>
                  </a:lnTo>
                  <a:lnTo>
                    <a:pt x="132185" y="413038"/>
                  </a:lnTo>
                  <a:lnTo>
                    <a:pt x="108946" y="452636"/>
                  </a:lnTo>
                  <a:lnTo>
                    <a:pt x="87747" y="493532"/>
                  </a:lnTo>
                  <a:lnTo>
                    <a:pt x="68659" y="535653"/>
                  </a:lnTo>
                  <a:lnTo>
                    <a:pt x="51751" y="578932"/>
                  </a:lnTo>
                  <a:lnTo>
                    <a:pt x="37093" y="623298"/>
                  </a:lnTo>
                  <a:lnTo>
                    <a:pt x="24755" y="668681"/>
                  </a:lnTo>
                  <a:lnTo>
                    <a:pt x="14807" y="715012"/>
                  </a:lnTo>
                  <a:lnTo>
                    <a:pt x="7318" y="762219"/>
                  </a:lnTo>
                  <a:lnTo>
                    <a:pt x="2359" y="810234"/>
                  </a:lnTo>
                  <a:lnTo>
                    <a:pt x="0" y="858987"/>
                  </a:lnTo>
                  <a:lnTo>
                    <a:pt x="0" y="889068"/>
                  </a:lnTo>
                  <a:lnTo>
                    <a:pt x="3062" y="940596"/>
                  </a:lnTo>
                  <a:lnTo>
                    <a:pt x="8907" y="991568"/>
                  </a:lnTo>
                  <a:lnTo>
                    <a:pt x="17537" y="1041982"/>
                  </a:lnTo>
                  <a:lnTo>
                    <a:pt x="28950" y="1091838"/>
                  </a:lnTo>
                  <a:lnTo>
                    <a:pt x="43148" y="1141138"/>
                  </a:lnTo>
                  <a:lnTo>
                    <a:pt x="60128" y="1189881"/>
                  </a:lnTo>
                  <a:lnTo>
                    <a:pt x="79615" y="1234431"/>
                  </a:lnTo>
                  <a:lnTo>
                    <a:pt x="101328" y="1277773"/>
                  </a:lnTo>
                  <a:lnTo>
                    <a:pt x="125268" y="1319816"/>
                  </a:lnTo>
                  <a:lnTo>
                    <a:pt x="151435" y="1360465"/>
                  </a:lnTo>
                  <a:lnTo>
                    <a:pt x="179830" y="1399630"/>
                  </a:lnTo>
                  <a:lnTo>
                    <a:pt x="210451" y="1437216"/>
                  </a:lnTo>
                  <a:lnTo>
                    <a:pt x="240718" y="1473368"/>
                  </a:lnTo>
                  <a:lnTo>
                    <a:pt x="270945" y="1515239"/>
                  </a:lnTo>
                  <a:lnTo>
                    <a:pt x="300468" y="1560714"/>
                  </a:lnTo>
                  <a:lnTo>
                    <a:pt x="328621" y="1607677"/>
                  </a:lnTo>
                  <a:lnTo>
                    <a:pt x="354738" y="1654013"/>
                  </a:lnTo>
                  <a:lnTo>
                    <a:pt x="378154" y="1697607"/>
                  </a:lnTo>
                  <a:lnTo>
                    <a:pt x="398204" y="1736345"/>
                  </a:lnTo>
                  <a:lnTo>
                    <a:pt x="414221" y="1768110"/>
                  </a:lnTo>
                  <a:lnTo>
                    <a:pt x="424086" y="1783725"/>
                  </a:lnTo>
                  <a:lnTo>
                    <a:pt x="438022" y="1795267"/>
                  </a:lnTo>
                  <a:lnTo>
                    <a:pt x="455090" y="1802422"/>
                  </a:lnTo>
                  <a:lnTo>
                    <a:pt x="474350" y="1804876"/>
                  </a:lnTo>
                  <a:lnTo>
                    <a:pt x="1262708" y="1804876"/>
                  </a:lnTo>
                  <a:lnTo>
                    <a:pt x="1312972" y="1783725"/>
                  </a:lnTo>
                  <a:lnTo>
                    <a:pt x="1338854" y="1736345"/>
                  </a:lnTo>
                  <a:lnTo>
                    <a:pt x="1358904" y="1697607"/>
                  </a:lnTo>
                  <a:lnTo>
                    <a:pt x="1382320" y="1654013"/>
                  </a:lnTo>
                  <a:lnTo>
                    <a:pt x="1408437" y="1607677"/>
                  </a:lnTo>
                  <a:lnTo>
                    <a:pt x="1436590" y="1560714"/>
                  </a:lnTo>
                  <a:lnTo>
                    <a:pt x="1466113" y="1515239"/>
                  </a:lnTo>
                  <a:lnTo>
                    <a:pt x="1496340" y="1473368"/>
                  </a:lnTo>
                  <a:lnTo>
                    <a:pt x="1526607" y="1437216"/>
                  </a:lnTo>
                  <a:lnTo>
                    <a:pt x="1557460" y="1399630"/>
                  </a:lnTo>
                  <a:lnTo>
                    <a:pt x="1586365" y="1360465"/>
                  </a:lnTo>
                  <a:lnTo>
                    <a:pt x="1613043" y="1319816"/>
                  </a:lnTo>
                  <a:lnTo>
                    <a:pt x="1637215" y="1277773"/>
                  </a:lnTo>
                  <a:lnTo>
                    <a:pt x="1658603" y="1234431"/>
                  </a:lnTo>
                  <a:lnTo>
                    <a:pt x="1676930" y="1189881"/>
                  </a:lnTo>
                  <a:lnTo>
                    <a:pt x="1693911" y="1141138"/>
                  </a:lnTo>
                  <a:lnTo>
                    <a:pt x="1708108" y="1091838"/>
                  </a:lnTo>
                  <a:lnTo>
                    <a:pt x="1719521" y="1041982"/>
                  </a:lnTo>
                  <a:lnTo>
                    <a:pt x="1728151" y="991568"/>
                  </a:lnTo>
                  <a:lnTo>
                    <a:pt x="1733997" y="940596"/>
                  </a:lnTo>
                  <a:lnTo>
                    <a:pt x="1737059" y="889068"/>
                  </a:lnTo>
                  <a:lnTo>
                    <a:pt x="1737059" y="858987"/>
                  </a:lnTo>
                  <a:lnTo>
                    <a:pt x="1734699" y="810234"/>
                  </a:lnTo>
                  <a:lnTo>
                    <a:pt x="1729740" y="762219"/>
                  </a:lnTo>
                  <a:lnTo>
                    <a:pt x="1722251" y="715012"/>
                  </a:lnTo>
                  <a:lnTo>
                    <a:pt x="1712303" y="668681"/>
                  </a:lnTo>
                  <a:lnTo>
                    <a:pt x="1699965" y="623298"/>
                  </a:lnTo>
                  <a:lnTo>
                    <a:pt x="1685307" y="578932"/>
                  </a:lnTo>
                  <a:lnTo>
                    <a:pt x="1668399" y="535653"/>
                  </a:lnTo>
                  <a:lnTo>
                    <a:pt x="1649311" y="493532"/>
                  </a:lnTo>
                  <a:lnTo>
                    <a:pt x="1628112" y="452636"/>
                  </a:lnTo>
                  <a:lnTo>
                    <a:pt x="1604873" y="413038"/>
                  </a:lnTo>
                  <a:lnTo>
                    <a:pt x="1579663" y="374806"/>
                  </a:lnTo>
                  <a:lnTo>
                    <a:pt x="1552552" y="338011"/>
                  </a:lnTo>
                  <a:lnTo>
                    <a:pt x="1523610" y="302722"/>
                  </a:lnTo>
                  <a:lnTo>
                    <a:pt x="1492907" y="269009"/>
                  </a:lnTo>
                  <a:lnTo>
                    <a:pt x="1460513" y="236943"/>
                  </a:lnTo>
                  <a:lnTo>
                    <a:pt x="1426498" y="206592"/>
                  </a:lnTo>
                  <a:lnTo>
                    <a:pt x="1390930" y="178028"/>
                  </a:lnTo>
                  <a:lnTo>
                    <a:pt x="1353882" y="151319"/>
                  </a:lnTo>
                  <a:lnTo>
                    <a:pt x="1315421" y="126536"/>
                  </a:lnTo>
                  <a:lnTo>
                    <a:pt x="1275618" y="103749"/>
                  </a:lnTo>
                  <a:lnTo>
                    <a:pt x="1234543" y="83027"/>
                  </a:lnTo>
                  <a:lnTo>
                    <a:pt x="1192266" y="64441"/>
                  </a:lnTo>
                  <a:lnTo>
                    <a:pt x="1148856" y="48060"/>
                  </a:lnTo>
                  <a:lnTo>
                    <a:pt x="1104384" y="33954"/>
                  </a:lnTo>
                  <a:lnTo>
                    <a:pt x="1058919" y="22193"/>
                  </a:lnTo>
                  <a:lnTo>
                    <a:pt x="1012531" y="12848"/>
                  </a:lnTo>
                  <a:lnTo>
                    <a:pt x="965291" y="5987"/>
                  </a:lnTo>
                  <a:lnTo>
                    <a:pt x="917266" y="1681"/>
                  </a:lnTo>
                  <a:lnTo>
                    <a:pt x="868529" y="0"/>
                  </a:lnTo>
                  <a:close/>
                </a:path>
                <a:path w="1737359" h="1805304">
                  <a:moveTo>
                    <a:pt x="1536629" y="885726"/>
                  </a:moveTo>
                  <a:lnTo>
                    <a:pt x="1533048" y="933803"/>
                  </a:lnTo>
                  <a:lnTo>
                    <a:pt x="1526420" y="981558"/>
                  </a:lnTo>
                  <a:lnTo>
                    <a:pt x="1516906" y="1028672"/>
                  </a:lnTo>
                  <a:lnTo>
                    <a:pt x="1504667" y="1074824"/>
                  </a:lnTo>
                  <a:lnTo>
                    <a:pt x="1489862" y="1119691"/>
                  </a:lnTo>
                  <a:lnTo>
                    <a:pt x="1467888" y="1169096"/>
                  </a:lnTo>
                  <a:lnTo>
                    <a:pt x="1441842" y="1216620"/>
                  </a:lnTo>
                  <a:lnTo>
                    <a:pt x="1411412" y="1261638"/>
                  </a:lnTo>
                  <a:lnTo>
                    <a:pt x="1376285" y="1303522"/>
                  </a:lnTo>
                  <a:lnTo>
                    <a:pt x="1343990" y="1344039"/>
                  </a:lnTo>
                  <a:lnTo>
                    <a:pt x="1313039" y="1385375"/>
                  </a:lnTo>
                  <a:lnTo>
                    <a:pt x="1283549" y="1427530"/>
                  </a:lnTo>
                  <a:lnTo>
                    <a:pt x="1255637" y="1470503"/>
                  </a:lnTo>
                  <a:lnTo>
                    <a:pt x="1229420" y="1514295"/>
                  </a:lnTo>
                  <a:lnTo>
                    <a:pt x="1205014" y="1558905"/>
                  </a:lnTo>
                  <a:lnTo>
                    <a:pt x="1182536" y="1604334"/>
                  </a:lnTo>
                  <a:lnTo>
                    <a:pt x="868529" y="1604334"/>
                  </a:lnTo>
                  <a:lnTo>
                    <a:pt x="557863" y="1604334"/>
                  </a:lnTo>
                  <a:lnTo>
                    <a:pt x="534158" y="1558905"/>
                  </a:lnTo>
                  <a:lnTo>
                    <a:pt x="508934" y="1514295"/>
                  </a:lnTo>
                  <a:lnTo>
                    <a:pt x="482307" y="1470503"/>
                  </a:lnTo>
                  <a:lnTo>
                    <a:pt x="454395" y="1427530"/>
                  </a:lnTo>
                  <a:lnTo>
                    <a:pt x="425314" y="1385375"/>
                  </a:lnTo>
                  <a:lnTo>
                    <a:pt x="395181" y="1344039"/>
                  </a:lnTo>
                  <a:lnTo>
                    <a:pt x="364114" y="1303522"/>
                  </a:lnTo>
                  <a:lnTo>
                    <a:pt x="330396" y="1261638"/>
                  </a:lnTo>
                  <a:lnTo>
                    <a:pt x="299809" y="1216620"/>
                  </a:lnTo>
                  <a:lnTo>
                    <a:pt x="272981" y="1169096"/>
                  </a:lnTo>
                  <a:lnTo>
                    <a:pt x="250537" y="1119691"/>
                  </a:lnTo>
                  <a:lnTo>
                    <a:pt x="234449" y="1074824"/>
                  </a:lnTo>
                  <a:lnTo>
                    <a:pt x="222049" y="1028672"/>
                  </a:lnTo>
                  <a:lnTo>
                    <a:pt x="213016" y="981558"/>
                  </a:lnTo>
                  <a:lnTo>
                    <a:pt x="207030" y="933803"/>
                  </a:lnTo>
                  <a:lnTo>
                    <a:pt x="203770" y="885726"/>
                  </a:lnTo>
                  <a:lnTo>
                    <a:pt x="203770" y="858987"/>
                  </a:lnTo>
                  <a:lnTo>
                    <a:pt x="206271" y="811884"/>
                  </a:lnTo>
                  <a:lnTo>
                    <a:pt x="211958" y="765685"/>
                  </a:lnTo>
                  <a:lnTo>
                    <a:pt x="220721" y="720500"/>
                  </a:lnTo>
                  <a:lnTo>
                    <a:pt x="232449" y="676437"/>
                  </a:lnTo>
                  <a:lnTo>
                    <a:pt x="247031" y="633606"/>
                  </a:lnTo>
                  <a:lnTo>
                    <a:pt x="264358" y="592115"/>
                  </a:lnTo>
                  <a:lnTo>
                    <a:pt x="284320" y="552073"/>
                  </a:lnTo>
                  <a:lnTo>
                    <a:pt x="306805" y="513588"/>
                  </a:lnTo>
                  <a:lnTo>
                    <a:pt x="331703" y="476769"/>
                  </a:lnTo>
                  <a:lnTo>
                    <a:pt x="358904" y="441726"/>
                  </a:lnTo>
                  <a:lnTo>
                    <a:pt x="388298" y="408566"/>
                  </a:lnTo>
                  <a:lnTo>
                    <a:pt x="419774" y="377400"/>
                  </a:lnTo>
                  <a:lnTo>
                    <a:pt x="453221" y="348335"/>
                  </a:lnTo>
                  <a:lnTo>
                    <a:pt x="488531" y="321480"/>
                  </a:lnTo>
                  <a:lnTo>
                    <a:pt x="525591" y="296944"/>
                  </a:lnTo>
                  <a:lnTo>
                    <a:pt x="564292" y="274836"/>
                  </a:lnTo>
                  <a:lnTo>
                    <a:pt x="604524" y="255265"/>
                  </a:lnTo>
                  <a:lnTo>
                    <a:pt x="646175" y="238339"/>
                  </a:lnTo>
                  <a:lnTo>
                    <a:pt x="689136" y="224168"/>
                  </a:lnTo>
                  <a:lnTo>
                    <a:pt x="733297" y="212859"/>
                  </a:lnTo>
                  <a:lnTo>
                    <a:pt x="778546" y="204522"/>
                  </a:lnTo>
                  <a:lnTo>
                    <a:pt x="824774" y="199266"/>
                  </a:lnTo>
                  <a:lnTo>
                    <a:pt x="871870" y="197199"/>
                  </a:lnTo>
                  <a:lnTo>
                    <a:pt x="918965" y="199248"/>
                  </a:lnTo>
                  <a:lnTo>
                    <a:pt x="965193" y="204453"/>
                  </a:lnTo>
                  <a:lnTo>
                    <a:pt x="1010442" y="212711"/>
                  </a:lnTo>
                  <a:lnTo>
                    <a:pt x="1054603" y="223917"/>
                  </a:lnTo>
                  <a:lnTo>
                    <a:pt x="1097564" y="237968"/>
                  </a:lnTo>
                  <a:lnTo>
                    <a:pt x="1139215" y="254761"/>
                  </a:lnTo>
                  <a:lnTo>
                    <a:pt x="1179447" y="274190"/>
                  </a:lnTo>
                  <a:lnTo>
                    <a:pt x="1218148" y="296153"/>
                  </a:lnTo>
                  <a:lnTo>
                    <a:pt x="1255208" y="320545"/>
                  </a:lnTo>
                  <a:lnTo>
                    <a:pt x="1290518" y="347263"/>
                  </a:lnTo>
                  <a:lnTo>
                    <a:pt x="1323966" y="376203"/>
                  </a:lnTo>
                  <a:lnTo>
                    <a:pt x="1355441" y="407261"/>
                  </a:lnTo>
                  <a:lnTo>
                    <a:pt x="1384835" y="440333"/>
                  </a:lnTo>
                  <a:lnTo>
                    <a:pt x="1412036" y="475315"/>
                  </a:lnTo>
                  <a:lnTo>
                    <a:pt x="1436935" y="512104"/>
                  </a:lnTo>
                  <a:lnTo>
                    <a:pt x="1459419" y="550596"/>
                  </a:lnTo>
                  <a:lnTo>
                    <a:pt x="1479381" y="590686"/>
                  </a:lnTo>
                  <a:lnTo>
                    <a:pt x="1496708" y="632271"/>
                  </a:lnTo>
                  <a:lnTo>
                    <a:pt x="1511290" y="675247"/>
                  </a:lnTo>
                  <a:lnTo>
                    <a:pt x="1523018" y="719511"/>
                  </a:lnTo>
                  <a:lnTo>
                    <a:pt x="1531781" y="764958"/>
                  </a:lnTo>
                  <a:lnTo>
                    <a:pt x="1537468" y="811485"/>
                  </a:lnTo>
                  <a:lnTo>
                    <a:pt x="1539969" y="858987"/>
                  </a:lnTo>
                  <a:lnTo>
                    <a:pt x="1539969" y="885726"/>
                  </a:lnTo>
                  <a:lnTo>
                    <a:pt x="1536629" y="885726"/>
                  </a:lnTo>
                  <a:close/>
                </a:path>
              </a:pathLst>
            </a:custGeom>
            <a:ln w="33414">
              <a:solidFill>
                <a:srgbClr val="6CA1B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73650" y="4581085"/>
            <a:ext cx="999435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spc="-10" dirty="0">
                <a:solidFill>
                  <a:srgbClr val="FFFFFF"/>
                </a:solidFill>
              </a:rPr>
              <a:t>Eligibility Redetermination </a:t>
            </a:r>
            <a:r>
              <a:rPr sz="4000" spc="-10" dirty="0">
                <a:solidFill>
                  <a:srgbClr val="FFFFFF"/>
                </a:solidFill>
              </a:rPr>
              <a:t>Recommendations</a:t>
            </a:r>
            <a:endParaRPr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94786" y="319976"/>
            <a:ext cx="10655300" cy="705321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0"/>
              </a:spcBef>
            </a:pPr>
            <a:r>
              <a:rPr spc="-10" dirty="0"/>
              <a:t>Recommendations </a:t>
            </a:r>
            <a:r>
              <a:rPr dirty="0"/>
              <a:t>for</a:t>
            </a:r>
            <a:r>
              <a:rPr spc="-85" dirty="0"/>
              <a:t> </a:t>
            </a:r>
            <a:r>
              <a:rPr spc="-10" dirty="0"/>
              <a:t>Clinics</a:t>
            </a:r>
          </a:p>
        </p:txBody>
      </p:sp>
      <p:sp>
        <p:nvSpPr>
          <p:cNvPr id="3" name="object 3"/>
          <p:cNvSpPr/>
          <p:nvPr/>
        </p:nvSpPr>
        <p:spPr>
          <a:xfrm>
            <a:off x="904494" y="2035784"/>
            <a:ext cx="10377805" cy="3474720"/>
          </a:xfrm>
          <a:custGeom>
            <a:avLst/>
            <a:gdLst/>
            <a:ahLst/>
            <a:cxnLst/>
            <a:rect l="l" t="t" r="r" b="b"/>
            <a:pathLst>
              <a:path w="10377805" h="3406140">
                <a:moveTo>
                  <a:pt x="0" y="0"/>
                </a:moveTo>
                <a:lnTo>
                  <a:pt x="10377424" y="0"/>
                </a:lnTo>
                <a:lnTo>
                  <a:pt x="10377424" y="3405517"/>
                </a:lnTo>
                <a:lnTo>
                  <a:pt x="0" y="3405517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EA5E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83232" y="1924808"/>
            <a:ext cx="9891395" cy="3683060"/>
          </a:xfrm>
          <a:prstGeom prst="rect">
            <a:avLst/>
          </a:prstGeom>
        </p:spPr>
        <p:txBody>
          <a:bodyPr vert="horz" wrap="square" lIns="0" tIns="182880" rIns="0" bIns="18288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3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Maintain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updated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patient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contact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information.</a:t>
            </a:r>
            <a:endParaRPr sz="2200" dirty="0">
              <a:latin typeface="Calibri"/>
              <a:cs typeface="Calibri"/>
            </a:endParaRPr>
          </a:p>
          <a:p>
            <a:pPr marL="241300" marR="251460" indent="-229235">
              <a:lnSpc>
                <a:spcPts val="2380"/>
              </a:lnSpc>
              <a:spcBef>
                <a:spcPts val="103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Proactively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monitor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eligibility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by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incorporating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related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questions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into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existing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office </a:t>
            </a:r>
            <a:r>
              <a:rPr sz="2200" dirty="0">
                <a:latin typeface="Calibri"/>
                <a:cs typeface="Calibri"/>
              </a:rPr>
              <a:t>and/or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clinical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practices.</a:t>
            </a:r>
            <a:endParaRPr sz="2200" dirty="0">
              <a:latin typeface="Calibri"/>
              <a:cs typeface="Calibri"/>
            </a:endParaRPr>
          </a:p>
          <a:p>
            <a:pPr marL="241300" marR="5080" indent="-229235">
              <a:lnSpc>
                <a:spcPts val="2380"/>
              </a:lnSpc>
              <a:spcBef>
                <a:spcPts val="9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Develop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policies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practices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periods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between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clients</a:t>
            </a:r>
            <a:r>
              <a:rPr lang="en-US" sz="2200" dirty="0">
                <a:latin typeface="Calibri"/>
                <a:cs typeface="Calibri"/>
              </a:rPr>
              <a:t>'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Medicaid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termination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and </a:t>
            </a:r>
            <a:r>
              <a:rPr sz="2200" spc="-10" dirty="0">
                <a:latin typeface="Calibri"/>
                <a:cs typeface="Calibri"/>
              </a:rPr>
              <a:t>reinstatement.</a:t>
            </a:r>
            <a:endParaRPr sz="2200" dirty="0">
              <a:latin typeface="Calibri"/>
              <a:cs typeface="Calibri"/>
            </a:endParaRPr>
          </a:p>
          <a:p>
            <a:pPr marL="241300" marR="976630" indent="-229235">
              <a:lnSpc>
                <a:spcPts val="2380"/>
              </a:lnSpc>
              <a:spcBef>
                <a:spcPts val="100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Stay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regular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contact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CMS,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your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state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Medicaid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lang="en-US" sz="2200" spc="-20" dirty="0">
                <a:latin typeface="Calibri"/>
                <a:cs typeface="Calibri"/>
              </a:rPr>
              <a:t>a</a:t>
            </a:r>
            <a:r>
              <a:rPr sz="2200" spc="-20" dirty="0">
                <a:latin typeface="Calibri"/>
                <a:cs typeface="Calibri"/>
              </a:rPr>
              <a:t>gency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your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state association.</a:t>
            </a:r>
            <a:endParaRPr sz="2200" dirty="0">
              <a:latin typeface="Calibri"/>
              <a:cs typeface="Calibri"/>
            </a:endParaRPr>
          </a:p>
          <a:p>
            <a:pPr marL="241300" marR="107950" indent="-229235">
              <a:lnSpc>
                <a:spcPts val="2380"/>
              </a:lnSpc>
              <a:spcBef>
                <a:spcPts val="9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Consider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training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processes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that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enable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peer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support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specialists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community </a:t>
            </a:r>
            <a:r>
              <a:rPr sz="2200" dirty="0">
                <a:latin typeface="Calibri"/>
                <a:cs typeface="Calibri"/>
              </a:rPr>
              <a:t>health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workers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assist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clients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navigating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renewal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processes.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Key</a:t>
            </a:r>
            <a:r>
              <a:rPr spc="-110" dirty="0"/>
              <a:t> </a:t>
            </a:r>
            <a:r>
              <a:rPr dirty="0"/>
              <a:t>Points</a:t>
            </a:r>
            <a:r>
              <a:rPr spc="-120" dirty="0"/>
              <a:t> </a:t>
            </a:r>
            <a:r>
              <a:rPr dirty="0"/>
              <a:t>When</a:t>
            </a:r>
            <a:r>
              <a:rPr spc="-130" dirty="0"/>
              <a:t> </a:t>
            </a:r>
            <a:r>
              <a:rPr spc="-25" dirty="0"/>
              <a:t>Talking</a:t>
            </a:r>
            <a:r>
              <a:rPr spc="-105" dirty="0"/>
              <a:t> </a:t>
            </a:r>
            <a:r>
              <a:rPr lang="en-US" spc="-105" dirty="0"/>
              <a:t>W</a:t>
            </a:r>
            <a:r>
              <a:rPr dirty="0"/>
              <a:t>ith</a:t>
            </a:r>
            <a:r>
              <a:rPr spc="-120" dirty="0"/>
              <a:t> </a:t>
            </a:r>
            <a:r>
              <a:rPr spc="-10" dirty="0"/>
              <a:t>Clients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5684" y="1813052"/>
            <a:ext cx="8193697" cy="367793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41300" marR="43180" indent="-228600" algn="l">
              <a:lnSpc>
                <a:spcPts val="2270"/>
              </a:lnSpc>
              <a:spcBef>
                <a:spcPts val="38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100" dirty="0">
                <a:latin typeface="Calibri"/>
                <a:cs typeface="Calibri"/>
              </a:rPr>
              <a:t>The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law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requires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Medicaid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eligibility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evaluated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at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least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every </a:t>
            </a:r>
            <a:r>
              <a:rPr sz="2100" dirty="0">
                <a:latin typeface="Calibri"/>
                <a:cs typeface="Calibri"/>
              </a:rPr>
              <a:t>six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months.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This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used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occur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once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year.</a:t>
            </a:r>
            <a:endParaRPr sz="2100" dirty="0">
              <a:latin typeface="Calibri"/>
              <a:cs typeface="Calibri"/>
            </a:endParaRPr>
          </a:p>
          <a:p>
            <a:pPr marL="241300" marR="5080" indent="-228600" algn="l">
              <a:lnSpc>
                <a:spcPts val="2270"/>
              </a:lnSpc>
              <a:spcBef>
                <a:spcPts val="994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100" dirty="0">
                <a:latin typeface="Calibri"/>
                <a:cs typeface="Calibri"/>
              </a:rPr>
              <a:t>S</a:t>
            </a:r>
            <a:r>
              <a:rPr sz="2100" dirty="0">
                <a:latin typeface="Calibri"/>
                <a:cs typeface="Calibri"/>
              </a:rPr>
              <a:t>tarting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next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30" dirty="0">
                <a:latin typeface="Calibri"/>
                <a:cs typeface="Calibri"/>
              </a:rPr>
              <a:t>year,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you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may</a:t>
            </a:r>
            <a:r>
              <a:rPr sz="2100" spc="-8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get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letters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or </a:t>
            </a:r>
            <a:r>
              <a:rPr sz="2100" dirty="0">
                <a:latin typeface="Calibri"/>
                <a:cs typeface="Calibri"/>
              </a:rPr>
              <a:t>calls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from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state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more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frequently</a:t>
            </a:r>
            <a:r>
              <a:rPr lang="en-US" sz="2100" dirty="0">
                <a:latin typeface="Calibri"/>
                <a:cs typeface="Calibri"/>
              </a:rPr>
              <a:t>,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lang="en-US" sz="2100" dirty="0">
                <a:latin typeface="Calibri"/>
                <a:cs typeface="Calibri"/>
              </a:rPr>
              <a:t> you will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need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complete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related </a:t>
            </a:r>
            <a:r>
              <a:rPr sz="2100" dirty="0">
                <a:latin typeface="Calibri"/>
                <a:cs typeface="Calibri"/>
              </a:rPr>
              <a:t>paperwork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certify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your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eligibility.</a:t>
            </a:r>
            <a:endParaRPr sz="2100" dirty="0">
              <a:latin typeface="Calibri"/>
              <a:cs typeface="Calibri"/>
            </a:endParaRPr>
          </a:p>
          <a:p>
            <a:pPr marL="241935" indent="-229235" algn="l">
              <a:lnSpc>
                <a:spcPts val="2395"/>
              </a:lnSpc>
              <a:spcBef>
                <a:spcPts val="705"/>
              </a:spcBef>
              <a:buClr>
                <a:srgbClr val="EA5E28"/>
              </a:buClr>
              <a:buFont typeface="Arial"/>
              <a:buChar char="•"/>
              <a:tabLst>
                <a:tab pos="241935" algn="l"/>
              </a:tabLst>
            </a:pPr>
            <a:r>
              <a:rPr sz="2100" dirty="0">
                <a:latin typeface="Calibri"/>
                <a:cs typeface="Calibri"/>
              </a:rPr>
              <a:t>Be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lookout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notifications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at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least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twice</a:t>
            </a:r>
            <a:r>
              <a:rPr sz="2100" spc="-25" dirty="0">
                <a:latin typeface="Calibri"/>
                <a:cs typeface="Calibri"/>
              </a:rPr>
              <a:t> as</a:t>
            </a:r>
            <a:r>
              <a:rPr lang="en-US"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often</a:t>
            </a:r>
            <a:r>
              <a:rPr lang="en-US" sz="2100" dirty="0">
                <a:latin typeface="Calibri"/>
                <a:cs typeface="Calibri"/>
              </a:rPr>
              <a:t>.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lang="en-US" sz="2100" dirty="0">
                <a:latin typeface="Calibri"/>
                <a:cs typeface="Calibri"/>
              </a:rPr>
              <a:t>Also,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it</a:t>
            </a:r>
            <a:r>
              <a:rPr lang="en-US" sz="2100" dirty="0">
                <a:latin typeface="Calibri"/>
                <a:cs typeface="Calibri"/>
              </a:rPr>
              <a:t>’</a:t>
            </a:r>
            <a:r>
              <a:rPr sz="2100" dirty="0">
                <a:latin typeface="Calibri"/>
                <a:cs typeface="Calibri"/>
              </a:rPr>
              <a:t>s</a:t>
            </a:r>
            <a:r>
              <a:rPr lang="en-US" sz="2100" dirty="0">
                <a:latin typeface="Calibri"/>
                <a:cs typeface="Calibri"/>
              </a:rPr>
              <a:t> now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possible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that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renewals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may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on </a:t>
            </a:r>
            <a:r>
              <a:rPr sz="2100" spc="-10" dirty="0">
                <a:latin typeface="Calibri"/>
                <a:cs typeface="Calibri"/>
              </a:rPr>
              <a:t>different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schedules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different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family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members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same </a:t>
            </a:r>
            <a:r>
              <a:rPr sz="2100" spc="-10" dirty="0">
                <a:latin typeface="Calibri"/>
                <a:cs typeface="Calibri"/>
              </a:rPr>
              <a:t>household.</a:t>
            </a:r>
            <a:endParaRPr sz="2100" dirty="0">
              <a:latin typeface="Calibri"/>
              <a:cs typeface="Calibri"/>
            </a:endParaRPr>
          </a:p>
          <a:p>
            <a:pPr marL="241300" marR="609600" indent="-228600" algn="l">
              <a:lnSpc>
                <a:spcPts val="2270"/>
              </a:lnSpc>
              <a:spcBef>
                <a:spcPts val="100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100" dirty="0">
                <a:latin typeface="Calibri"/>
                <a:cs typeface="Calibri"/>
              </a:rPr>
              <a:t>If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you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lose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coverage,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don't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wait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until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your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next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scheduled </a:t>
            </a:r>
            <a:r>
              <a:rPr sz="2100" dirty="0">
                <a:latin typeface="Calibri"/>
                <a:cs typeface="Calibri"/>
              </a:rPr>
              <a:t>appointment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contact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us.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Reach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out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your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provider</a:t>
            </a:r>
            <a:r>
              <a:rPr lang="en-US"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immediately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lang="en-US" sz="2100" dirty="0">
                <a:latin typeface="Calibri"/>
                <a:cs typeface="Calibri"/>
              </a:rPr>
              <a:t>clarification</a:t>
            </a:r>
            <a:r>
              <a:rPr lang="en-US" sz="2100" spc="-55" dirty="0">
                <a:latin typeface="Calibri"/>
                <a:cs typeface="Calibri"/>
              </a:rPr>
              <a:t> or </a:t>
            </a:r>
            <a:r>
              <a:rPr sz="2100" dirty="0">
                <a:latin typeface="Calibri"/>
                <a:cs typeface="Calibri"/>
              </a:rPr>
              <a:t>support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getting</a:t>
            </a:r>
            <a:r>
              <a:rPr sz="2100" spc="-8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reenrolled.</a:t>
            </a:r>
            <a:endParaRPr sz="21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886545" y="2199089"/>
            <a:ext cx="2296160" cy="2503805"/>
            <a:chOff x="8886545" y="2199089"/>
            <a:chExt cx="2296160" cy="2503805"/>
          </a:xfrm>
        </p:grpSpPr>
        <p:sp>
          <p:nvSpPr>
            <p:cNvPr id="5" name="object 5"/>
            <p:cNvSpPr/>
            <p:nvPr/>
          </p:nvSpPr>
          <p:spPr>
            <a:xfrm>
              <a:off x="9189435" y="3067753"/>
              <a:ext cx="574675" cy="556895"/>
            </a:xfrm>
            <a:custGeom>
              <a:avLst/>
              <a:gdLst/>
              <a:ahLst/>
              <a:cxnLst/>
              <a:rect l="l" t="t" r="r" b="b"/>
              <a:pathLst>
                <a:path w="574675" h="556895">
                  <a:moveTo>
                    <a:pt x="287318" y="556290"/>
                  </a:moveTo>
                  <a:lnTo>
                    <a:pt x="240710" y="552650"/>
                  </a:lnTo>
                  <a:lnTo>
                    <a:pt x="196498" y="542111"/>
                  </a:lnTo>
                  <a:lnTo>
                    <a:pt x="155272" y="525246"/>
                  </a:lnTo>
                  <a:lnTo>
                    <a:pt x="117625" y="502628"/>
                  </a:lnTo>
                  <a:lnTo>
                    <a:pt x="84148" y="474828"/>
                  </a:lnTo>
                  <a:lnTo>
                    <a:pt x="55431" y="442419"/>
                  </a:lnTo>
                  <a:lnTo>
                    <a:pt x="32067" y="405974"/>
                  </a:lnTo>
                  <a:lnTo>
                    <a:pt x="14646" y="366065"/>
                  </a:lnTo>
                  <a:lnTo>
                    <a:pt x="3760" y="323265"/>
                  </a:lnTo>
                  <a:lnTo>
                    <a:pt x="0" y="278145"/>
                  </a:lnTo>
                  <a:lnTo>
                    <a:pt x="3760" y="233025"/>
                  </a:lnTo>
                  <a:lnTo>
                    <a:pt x="14646" y="190224"/>
                  </a:lnTo>
                  <a:lnTo>
                    <a:pt x="32067" y="150315"/>
                  </a:lnTo>
                  <a:lnTo>
                    <a:pt x="55431" y="113870"/>
                  </a:lnTo>
                  <a:lnTo>
                    <a:pt x="84148" y="81461"/>
                  </a:lnTo>
                  <a:lnTo>
                    <a:pt x="117625" y="53661"/>
                  </a:lnTo>
                  <a:lnTo>
                    <a:pt x="155272" y="31043"/>
                  </a:lnTo>
                  <a:lnTo>
                    <a:pt x="196498" y="14178"/>
                  </a:lnTo>
                  <a:lnTo>
                    <a:pt x="240710" y="3640"/>
                  </a:lnTo>
                  <a:lnTo>
                    <a:pt x="287318" y="0"/>
                  </a:lnTo>
                  <a:lnTo>
                    <a:pt x="333926" y="3640"/>
                  </a:lnTo>
                  <a:lnTo>
                    <a:pt x="378138" y="14178"/>
                  </a:lnTo>
                  <a:lnTo>
                    <a:pt x="419363" y="31043"/>
                  </a:lnTo>
                  <a:lnTo>
                    <a:pt x="457011" y="53661"/>
                  </a:lnTo>
                  <a:lnTo>
                    <a:pt x="490488" y="81461"/>
                  </a:lnTo>
                  <a:lnTo>
                    <a:pt x="519205" y="113870"/>
                  </a:lnTo>
                  <a:lnTo>
                    <a:pt x="542569" y="150315"/>
                  </a:lnTo>
                  <a:lnTo>
                    <a:pt x="559990" y="190224"/>
                  </a:lnTo>
                  <a:lnTo>
                    <a:pt x="570876" y="233025"/>
                  </a:lnTo>
                  <a:lnTo>
                    <a:pt x="574636" y="278145"/>
                  </a:lnTo>
                  <a:lnTo>
                    <a:pt x="570876" y="323265"/>
                  </a:lnTo>
                  <a:lnTo>
                    <a:pt x="559990" y="366065"/>
                  </a:lnTo>
                  <a:lnTo>
                    <a:pt x="542569" y="405974"/>
                  </a:lnTo>
                  <a:lnTo>
                    <a:pt x="519205" y="442419"/>
                  </a:lnTo>
                  <a:lnTo>
                    <a:pt x="490488" y="474828"/>
                  </a:lnTo>
                  <a:lnTo>
                    <a:pt x="457011" y="502628"/>
                  </a:lnTo>
                  <a:lnTo>
                    <a:pt x="419363" y="525246"/>
                  </a:lnTo>
                  <a:lnTo>
                    <a:pt x="378138" y="542111"/>
                  </a:lnTo>
                  <a:lnTo>
                    <a:pt x="333926" y="552650"/>
                  </a:lnTo>
                  <a:lnTo>
                    <a:pt x="287318" y="556290"/>
                  </a:lnTo>
                  <a:close/>
                </a:path>
              </a:pathLst>
            </a:custGeom>
            <a:solidFill>
              <a:srgbClr val="EB5D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189435" y="3067753"/>
              <a:ext cx="574675" cy="556895"/>
            </a:xfrm>
            <a:custGeom>
              <a:avLst/>
              <a:gdLst/>
              <a:ahLst/>
              <a:cxnLst/>
              <a:rect l="l" t="t" r="r" b="b"/>
              <a:pathLst>
                <a:path w="574675" h="556895">
                  <a:moveTo>
                    <a:pt x="574636" y="278145"/>
                  </a:moveTo>
                  <a:lnTo>
                    <a:pt x="570876" y="323265"/>
                  </a:lnTo>
                  <a:lnTo>
                    <a:pt x="559990" y="366065"/>
                  </a:lnTo>
                  <a:lnTo>
                    <a:pt x="542569" y="405974"/>
                  </a:lnTo>
                  <a:lnTo>
                    <a:pt x="519205" y="442419"/>
                  </a:lnTo>
                  <a:lnTo>
                    <a:pt x="490488" y="474828"/>
                  </a:lnTo>
                  <a:lnTo>
                    <a:pt x="457011" y="502628"/>
                  </a:lnTo>
                  <a:lnTo>
                    <a:pt x="419363" y="525246"/>
                  </a:lnTo>
                  <a:lnTo>
                    <a:pt x="378138" y="542111"/>
                  </a:lnTo>
                  <a:lnTo>
                    <a:pt x="333926" y="552650"/>
                  </a:lnTo>
                  <a:lnTo>
                    <a:pt x="287318" y="556290"/>
                  </a:lnTo>
                  <a:lnTo>
                    <a:pt x="240710" y="552650"/>
                  </a:lnTo>
                  <a:lnTo>
                    <a:pt x="196498" y="542111"/>
                  </a:lnTo>
                  <a:lnTo>
                    <a:pt x="155272" y="525246"/>
                  </a:lnTo>
                  <a:lnTo>
                    <a:pt x="117625" y="502628"/>
                  </a:lnTo>
                  <a:lnTo>
                    <a:pt x="84148" y="474828"/>
                  </a:lnTo>
                  <a:lnTo>
                    <a:pt x="55431" y="442419"/>
                  </a:lnTo>
                  <a:lnTo>
                    <a:pt x="32067" y="405974"/>
                  </a:lnTo>
                  <a:lnTo>
                    <a:pt x="14646" y="366065"/>
                  </a:lnTo>
                  <a:lnTo>
                    <a:pt x="3760" y="323265"/>
                  </a:lnTo>
                  <a:lnTo>
                    <a:pt x="0" y="278145"/>
                  </a:lnTo>
                  <a:lnTo>
                    <a:pt x="3760" y="233025"/>
                  </a:lnTo>
                  <a:lnTo>
                    <a:pt x="14646" y="190224"/>
                  </a:lnTo>
                  <a:lnTo>
                    <a:pt x="32067" y="150315"/>
                  </a:lnTo>
                  <a:lnTo>
                    <a:pt x="55431" y="113870"/>
                  </a:lnTo>
                  <a:lnTo>
                    <a:pt x="84148" y="81461"/>
                  </a:lnTo>
                  <a:lnTo>
                    <a:pt x="117625" y="53661"/>
                  </a:lnTo>
                  <a:lnTo>
                    <a:pt x="155272" y="31043"/>
                  </a:lnTo>
                  <a:lnTo>
                    <a:pt x="196498" y="14178"/>
                  </a:lnTo>
                  <a:lnTo>
                    <a:pt x="240710" y="3640"/>
                  </a:lnTo>
                  <a:lnTo>
                    <a:pt x="287318" y="0"/>
                  </a:lnTo>
                  <a:lnTo>
                    <a:pt x="333926" y="3640"/>
                  </a:lnTo>
                  <a:lnTo>
                    <a:pt x="378138" y="14178"/>
                  </a:lnTo>
                  <a:lnTo>
                    <a:pt x="419363" y="31043"/>
                  </a:lnTo>
                  <a:lnTo>
                    <a:pt x="457011" y="53661"/>
                  </a:lnTo>
                  <a:lnTo>
                    <a:pt x="490488" y="81461"/>
                  </a:lnTo>
                  <a:lnTo>
                    <a:pt x="519205" y="113870"/>
                  </a:lnTo>
                  <a:lnTo>
                    <a:pt x="542569" y="150315"/>
                  </a:lnTo>
                  <a:lnTo>
                    <a:pt x="559990" y="190224"/>
                  </a:lnTo>
                  <a:lnTo>
                    <a:pt x="570876" y="233025"/>
                  </a:lnTo>
                  <a:lnTo>
                    <a:pt x="574636" y="278145"/>
                  </a:lnTo>
                  <a:close/>
                </a:path>
              </a:pathLst>
            </a:custGeom>
            <a:ln w="31398">
              <a:solidFill>
                <a:srgbClr val="EB5D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668300" y="4130885"/>
              <a:ext cx="1149350" cy="556895"/>
            </a:xfrm>
            <a:custGeom>
              <a:avLst/>
              <a:gdLst/>
              <a:ahLst/>
              <a:cxnLst/>
              <a:rect l="l" t="t" r="r" b="b"/>
              <a:pathLst>
                <a:path w="1149350" h="556895">
                  <a:moveTo>
                    <a:pt x="1149273" y="556290"/>
                  </a:moveTo>
                  <a:lnTo>
                    <a:pt x="0" y="556290"/>
                  </a:lnTo>
                  <a:lnTo>
                    <a:pt x="0" y="278145"/>
                  </a:lnTo>
                  <a:lnTo>
                    <a:pt x="15299" y="216014"/>
                  </a:lnTo>
                  <a:lnTo>
                    <a:pt x="57463" y="166887"/>
                  </a:lnTo>
                  <a:lnTo>
                    <a:pt x="100753" y="138600"/>
                  </a:lnTo>
                  <a:lnTo>
                    <a:pt x="145621" y="112899"/>
                  </a:lnTo>
                  <a:lnTo>
                    <a:pt x="191944" y="89840"/>
                  </a:lnTo>
                  <a:lnTo>
                    <a:pt x="239597" y="69481"/>
                  </a:lnTo>
                  <a:lnTo>
                    <a:pt x="288456" y="51877"/>
                  </a:lnTo>
                  <a:lnTo>
                    <a:pt x="384535" y="23913"/>
                  </a:lnTo>
                  <a:lnTo>
                    <a:pt x="431373" y="13595"/>
                  </a:lnTo>
                  <a:lnTo>
                    <a:pt x="478764" y="6156"/>
                  </a:lnTo>
                  <a:lnTo>
                    <a:pt x="526567" y="1616"/>
                  </a:lnTo>
                  <a:lnTo>
                    <a:pt x="574636" y="0"/>
                  </a:lnTo>
                  <a:lnTo>
                    <a:pt x="622598" y="2593"/>
                  </a:lnTo>
                  <a:lnTo>
                    <a:pt x="670301" y="7615"/>
                  </a:lnTo>
                  <a:lnTo>
                    <a:pt x="717647" y="15050"/>
                  </a:lnTo>
                  <a:lnTo>
                    <a:pt x="764538" y="24880"/>
                  </a:lnTo>
                  <a:lnTo>
                    <a:pt x="861471" y="50278"/>
                  </a:lnTo>
                  <a:lnTo>
                    <a:pt x="910811" y="66960"/>
                  </a:lnTo>
                  <a:lnTo>
                    <a:pt x="958705" y="87047"/>
                  </a:lnTo>
                  <a:lnTo>
                    <a:pt x="1004964" y="110454"/>
                  </a:lnTo>
                  <a:lnTo>
                    <a:pt x="1049395" y="137095"/>
                  </a:lnTo>
                  <a:lnTo>
                    <a:pt x="1091810" y="166887"/>
                  </a:lnTo>
                  <a:lnTo>
                    <a:pt x="1134895" y="215562"/>
                  </a:lnTo>
                  <a:lnTo>
                    <a:pt x="1149273" y="278145"/>
                  </a:lnTo>
                  <a:lnTo>
                    <a:pt x="1149273" y="556290"/>
                  </a:lnTo>
                  <a:close/>
                </a:path>
              </a:pathLst>
            </a:custGeom>
            <a:solidFill>
              <a:srgbClr val="EB5D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668300" y="4130885"/>
              <a:ext cx="1149350" cy="556895"/>
            </a:xfrm>
            <a:custGeom>
              <a:avLst/>
              <a:gdLst/>
              <a:ahLst/>
              <a:cxnLst/>
              <a:rect l="l" t="t" r="r" b="b"/>
              <a:pathLst>
                <a:path w="1149350" h="556895">
                  <a:moveTo>
                    <a:pt x="1149273" y="556290"/>
                  </a:moveTo>
                  <a:lnTo>
                    <a:pt x="1149273" y="278145"/>
                  </a:lnTo>
                  <a:lnTo>
                    <a:pt x="1146010" y="245767"/>
                  </a:lnTo>
                  <a:lnTo>
                    <a:pt x="1116604" y="188834"/>
                  </a:lnTo>
                  <a:lnTo>
                    <a:pt x="1049395" y="137095"/>
                  </a:lnTo>
                  <a:lnTo>
                    <a:pt x="1004964" y="110454"/>
                  </a:lnTo>
                  <a:lnTo>
                    <a:pt x="958705" y="87047"/>
                  </a:lnTo>
                  <a:lnTo>
                    <a:pt x="910811" y="66960"/>
                  </a:lnTo>
                  <a:lnTo>
                    <a:pt x="861471" y="50278"/>
                  </a:lnTo>
                  <a:lnTo>
                    <a:pt x="810876" y="37086"/>
                  </a:lnTo>
                  <a:lnTo>
                    <a:pt x="764538" y="24880"/>
                  </a:lnTo>
                  <a:lnTo>
                    <a:pt x="717647" y="15050"/>
                  </a:lnTo>
                  <a:lnTo>
                    <a:pt x="670301" y="7615"/>
                  </a:lnTo>
                  <a:lnTo>
                    <a:pt x="622598" y="2593"/>
                  </a:lnTo>
                  <a:lnTo>
                    <a:pt x="574636" y="0"/>
                  </a:lnTo>
                  <a:lnTo>
                    <a:pt x="526567" y="1616"/>
                  </a:lnTo>
                  <a:lnTo>
                    <a:pt x="478764" y="6156"/>
                  </a:lnTo>
                  <a:lnTo>
                    <a:pt x="431373" y="13595"/>
                  </a:lnTo>
                  <a:lnTo>
                    <a:pt x="384535" y="23913"/>
                  </a:lnTo>
                  <a:lnTo>
                    <a:pt x="338397" y="37086"/>
                  </a:lnTo>
                  <a:lnTo>
                    <a:pt x="288456" y="51877"/>
                  </a:lnTo>
                  <a:lnTo>
                    <a:pt x="239597" y="69481"/>
                  </a:lnTo>
                  <a:lnTo>
                    <a:pt x="191944" y="89840"/>
                  </a:lnTo>
                  <a:lnTo>
                    <a:pt x="145621" y="112899"/>
                  </a:lnTo>
                  <a:lnTo>
                    <a:pt x="100753" y="138600"/>
                  </a:lnTo>
                  <a:lnTo>
                    <a:pt x="57463" y="166887"/>
                  </a:lnTo>
                  <a:lnTo>
                    <a:pt x="15299" y="216014"/>
                  </a:lnTo>
                  <a:lnTo>
                    <a:pt x="0" y="278145"/>
                  </a:lnTo>
                  <a:lnTo>
                    <a:pt x="0" y="556290"/>
                  </a:lnTo>
                  <a:lnTo>
                    <a:pt x="1149273" y="556290"/>
                  </a:lnTo>
                  <a:close/>
                </a:path>
              </a:pathLst>
            </a:custGeom>
            <a:ln w="31098">
              <a:solidFill>
                <a:srgbClr val="EB5D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955618" y="3500423"/>
              <a:ext cx="574675" cy="556895"/>
            </a:xfrm>
            <a:custGeom>
              <a:avLst/>
              <a:gdLst/>
              <a:ahLst/>
              <a:cxnLst/>
              <a:rect l="l" t="t" r="r" b="b"/>
              <a:pathLst>
                <a:path w="574675" h="556895">
                  <a:moveTo>
                    <a:pt x="287318" y="556290"/>
                  </a:moveTo>
                  <a:lnTo>
                    <a:pt x="240710" y="552650"/>
                  </a:lnTo>
                  <a:lnTo>
                    <a:pt x="196498" y="542111"/>
                  </a:lnTo>
                  <a:lnTo>
                    <a:pt x="155272" y="525246"/>
                  </a:lnTo>
                  <a:lnTo>
                    <a:pt x="117625" y="502628"/>
                  </a:lnTo>
                  <a:lnTo>
                    <a:pt x="84148" y="474828"/>
                  </a:lnTo>
                  <a:lnTo>
                    <a:pt x="55431" y="442419"/>
                  </a:lnTo>
                  <a:lnTo>
                    <a:pt x="32067" y="405974"/>
                  </a:lnTo>
                  <a:lnTo>
                    <a:pt x="14646" y="366065"/>
                  </a:lnTo>
                  <a:lnTo>
                    <a:pt x="3760" y="323265"/>
                  </a:lnTo>
                  <a:lnTo>
                    <a:pt x="0" y="278145"/>
                  </a:lnTo>
                  <a:lnTo>
                    <a:pt x="3760" y="233025"/>
                  </a:lnTo>
                  <a:lnTo>
                    <a:pt x="14646" y="190224"/>
                  </a:lnTo>
                  <a:lnTo>
                    <a:pt x="32067" y="150315"/>
                  </a:lnTo>
                  <a:lnTo>
                    <a:pt x="55431" y="113870"/>
                  </a:lnTo>
                  <a:lnTo>
                    <a:pt x="84148" y="81461"/>
                  </a:lnTo>
                  <a:lnTo>
                    <a:pt x="117625" y="53661"/>
                  </a:lnTo>
                  <a:lnTo>
                    <a:pt x="155272" y="31043"/>
                  </a:lnTo>
                  <a:lnTo>
                    <a:pt x="196498" y="14178"/>
                  </a:lnTo>
                  <a:lnTo>
                    <a:pt x="240710" y="3640"/>
                  </a:lnTo>
                  <a:lnTo>
                    <a:pt x="287318" y="0"/>
                  </a:lnTo>
                  <a:lnTo>
                    <a:pt x="333926" y="3640"/>
                  </a:lnTo>
                  <a:lnTo>
                    <a:pt x="378138" y="14178"/>
                  </a:lnTo>
                  <a:lnTo>
                    <a:pt x="419363" y="31043"/>
                  </a:lnTo>
                  <a:lnTo>
                    <a:pt x="457011" y="53661"/>
                  </a:lnTo>
                  <a:lnTo>
                    <a:pt x="490488" y="81461"/>
                  </a:lnTo>
                  <a:lnTo>
                    <a:pt x="519205" y="113870"/>
                  </a:lnTo>
                  <a:lnTo>
                    <a:pt x="542569" y="150315"/>
                  </a:lnTo>
                  <a:lnTo>
                    <a:pt x="559990" y="190224"/>
                  </a:lnTo>
                  <a:lnTo>
                    <a:pt x="570876" y="233025"/>
                  </a:lnTo>
                  <a:lnTo>
                    <a:pt x="574636" y="278145"/>
                  </a:lnTo>
                  <a:lnTo>
                    <a:pt x="570876" y="323265"/>
                  </a:lnTo>
                  <a:lnTo>
                    <a:pt x="559990" y="366065"/>
                  </a:lnTo>
                  <a:lnTo>
                    <a:pt x="542569" y="405974"/>
                  </a:lnTo>
                  <a:lnTo>
                    <a:pt x="519205" y="442419"/>
                  </a:lnTo>
                  <a:lnTo>
                    <a:pt x="490488" y="474828"/>
                  </a:lnTo>
                  <a:lnTo>
                    <a:pt x="457011" y="502628"/>
                  </a:lnTo>
                  <a:lnTo>
                    <a:pt x="419363" y="525246"/>
                  </a:lnTo>
                  <a:lnTo>
                    <a:pt x="378138" y="542111"/>
                  </a:lnTo>
                  <a:lnTo>
                    <a:pt x="333926" y="552650"/>
                  </a:lnTo>
                  <a:lnTo>
                    <a:pt x="287318" y="556290"/>
                  </a:lnTo>
                  <a:close/>
                </a:path>
              </a:pathLst>
            </a:custGeom>
            <a:solidFill>
              <a:srgbClr val="EB5D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955618" y="3500423"/>
              <a:ext cx="574675" cy="556895"/>
            </a:xfrm>
            <a:custGeom>
              <a:avLst/>
              <a:gdLst/>
              <a:ahLst/>
              <a:cxnLst/>
              <a:rect l="l" t="t" r="r" b="b"/>
              <a:pathLst>
                <a:path w="574675" h="556895">
                  <a:moveTo>
                    <a:pt x="574636" y="278145"/>
                  </a:moveTo>
                  <a:lnTo>
                    <a:pt x="570876" y="323265"/>
                  </a:lnTo>
                  <a:lnTo>
                    <a:pt x="559990" y="366065"/>
                  </a:lnTo>
                  <a:lnTo>
                    <a:pt x="542569" y="405974"/>
                  </a:lnTo>
                  <a:lnTo>
                    <a:pt x="519205" y="442419"/>
                  </a:lnTo>
                  <a:lnTo>
                    <a:pt x="490488" y="474828"/>
                  </a:lnTo>
                  <a:lnTo>
                    <a:pt x="457011" y="502628"/>
                  </a:lnTo>
                  <a:lnTo>
                    <a:pt x="419363" y="525246"/>
                  </a:lnTo>
                  <a:lnTo>
                    <a:pt x="378138" y="542111"/>
                  </a:lnTo>
                  <a:lnTo>
                    <a:pt x="333926" y="552650"/>
                  </a:lnTo>
                  <a:lnTo>
                    <a:pt x="287318" y="556290"/>
                  </a:lnTo>
                  <a:lnTo>
                    <a:pt x="240710" y="552650"/>
                  </a:lnTo>
                  <a:lnTo>
                    <a:pt x="196498" y="542111"/>
                  </a:lnTo>
                  <a:lnTo>
                    <a:pt x="155272" y="525246"/>
                  </a:lnTo>
                  <a:lnTo>
                    <a:pt x="117625" y="502628"/>
                  </a:lnTo>
                  <a:lnTo>
                    <a:pt x="84148" y="474828"/>
                  </a:lnTo>
                  <a:lnTo>
                    <a:pt x="55431" y="442419"/>
                  </a:lnTo>
                  <a:lnTo>
                    <a:pt x="32067" y="405974"/>
                  </a:lnTo>
                  <a:lnTo>
                    <a:pt x="14646" y="366065"/>
                  </a:lnTo>
                  <a:lnTo>
                    <a:pt x="3760" y="323265"/>
                  </a:lnTo>
                  <a:lnTo>
                    <a:pt x="0" y="278145"/>
                  </a:lnTo>
                  <a:lnTo>
                    <a:pt x="3760" y="233025"/>
                  </a:lnTo>
                  <a:lnTo>
                    <a:pt x="14646" y="190224"/>
                  </a:lnTo>
                  <a:lnTo>
                    <a:pt x="32067" y="150315"/>
                  </a:lnTo>
                  <a:lnTo>
                    <a:pt x="55431" y="113870"/>
                  </a:lnTo>
                  <a:lnTo>
                    <a:pt x="84148" y="81461"/>
                  </a:lnTo>
                  <a:lnTo>
                    <a:pt x="117625" y="53661"/>
                  </a:lnTo>
                  <a:lnTo>
                    <a:pt x="155272" y="31043"/>
                  </a:lnTo>
                  <a:lnTo>
                    <a:pt x="196498" y="14178"/>
                  </a:lnTo>
                  <a:lnTo>
                    <a:pt x="240710" y="3640"/>
                  </a:lnTo>
                  <a:lnTo>
                    <a:pt x="287318" y="0"/>
                  </a:lnTo>
                  <a:lnTo>
                    <a:pt x="333926" y="3640"/>
                  </a:lnTo>
                  <a:lnTo>
                    <a:pt x="378138" y="14178"/>
                  </a:lnTo>
                  <a:lnTo>
                    <a:pt x="419363" y="31043"/>
                  </a:lnTo>
                  <a:lnTo>
                    <a:pt x="457011" y="53661"/>
                  </a:lnTo>
                  <a:lnTo>
                    <a:pt x="490488" y="81461"/>
                  </a:lnTo>
                  <a:lnTo>
                    <a:pt x="519205" y="113870"/>
                  </a:lnTo>
                  <a:lnTo>
                    <a:pt x="542569" y="150315"/>
                  </a:lnTo>
                  <a:lnTo>
                    <a:pt x="559990" y="190224"/>
                  </a:lnTo>
                  <a:lnTo>
                    <a:pt x="570876" y="233025"/>
                  </a:lnTo>
                  <a:lnTo>
                    <a:pt x="574636" y="278145"/>
                  </a:lnTo>
                  <a:close/>
                </a:path>
              </a:pathLst>
            </a:custGeom>
            <a:ln w="31398">
              <a:solidFill>
                <a:srgbClr val="EB5D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902117" y="3698215"/>
              <a:ext cx="1040765" cy="556895"/>
            </a:xfrm>
            <a:custGeom>
              <a:avLst/>
              <a:gdLst/>
              <a:ahLst/>
              <a:cxnLst/>
              <a:rect l="l" t="t" r="r" b="b"/>
              <a:pathLst>
                <a:path w="1040765" h="556895">
                  <a:moveTo>
                    <a:pt x="689564" y="556290"/>
                  </a:moveTo>
                  <a:lnTo>
                    <a:pt x="0" y="556290"/>
                  </a:lnTo>
                  <a:lnTo>
                    <a:pt x="0" y="278145"/>
                  </a:lnTo>
                  <a:lnTo>
                    <a:pt x="14377" y="215562"/>
                  </a:lnTo>
                  <a:lnTo>
                    <a:pt x="57463" y="166887"/>
                  </a:lnTo>
                  <a:lnTo>
                    <a:pt x="101323" y="139619"/>
                  </a:lnTo>
                  <a:lnTo>
                    <a:pt x="146487" y="114554"/>
                  </a:lnTo>
                  <a:lnTo>
                    <a:pt x="192866" y="91729"/>
                  </a:lnTo>
                  <a:lnTo>
                    <a:pt x="240370" y="71184"/>
                  </a:lnTo>
                  <a:lnTo>
                    <a:pt x="288910" y="52957"/>
                  </a:lnTo>
                  <a:lnTo>
                    <a:pt x="338397" y="37086"/>
                  </a:lnTo>
                  <a:lnTo>
                    <a:pt x="384535" y="23913"/>
                  </a:lnTo>
                  <a:lnTo>
                    <a:pt x="431373" y="13595"/>
                  </a:lnTo>
                  <a:lnTo>
                    <a:pt x="478764" y="6156"/>
                  </a:lnTo>
                  <a:lnTo>
                    <a:pt x="526567" y="1616"/>
                  </a:lnTo>
                  <a:lnTo>
                    <a:pt x="574636" y="0"/>
                  </a:lnTo>
                  <a:lnTo>
                    <a:pt x="622598" y="2593"/>
                  </a:lnTo>
                  <a:lnTo>
                    <a:pt x="670301" y="7615"/>
                  </a:lnTo>
                  <a:lnTo>
                    <a:pt x="717647" y="15050"/>
                  </a:lnTo>
                  <a:lnTo>
                    <a:pt x="764538" y="24880"/>
                  </a:lnTo>
                  <a:lnTo>
                    <a:pt x="840129" y="44784"/>
                  </a:lnTo>
                  <a:lnTo>
                    <a:pt x="897628" y="63344"/>
                  </a:lnTo>
                  <a:lnTo>
                    <a:pt x="925803" y="74172"/>
                  </a:lnTo>
                  <a:lnTo>
                    <a:pt x="925803" y="86534"/>
                  </a:lnTo>
                  <a:lnTo>
                    <a:pt x="929707" y="136833"/>
                  </a:lnTo>
                  <a:lnTo>
                    <a:pt x="940020" y="185874"/>
                  </a:lnTo>
                  <a:lnTo>
                    <a:pt x="956511" y="233108"/>
                  </a:lnTo>
                  <a:lnTo>
                    <a:pt x="978947" y="277989"/>
                  </a:lnTo>
                  <a:lnTo>
                    <a:pt x="1007097" y="319968"/>
                  </a:lnTo>
                  <a:lnTo>
                    <a:pt x="1040731" y="358498"/>
                  </a:lnTo>
                  <a:lnTo>
                    <a:pt x="988753" y="375930"/>
                  </a:lnTo>
                  <a:lnTo>
                    <a:pt x="937854" y="395932"/>
                  </a:lnTo>
                  <a:lnTo>
                    <a:pt x="888133" y="418453"/>
                  </a:lnTo>
                  <a:lnTo>
                    <a:pt x="839688" y="443448"/>
                  </a:lnTo>
                  <a:lnTo>
                    <a:pt x="792620" y="470866"/>
                  </a:lnTo>
                  <a:lnTo>
                    <a:pt x="747027" y="500661"/>
                  </a:lnTo>
                  <a:lnTo>
                    <a:pt x="715901" y="526157"/>
                  </a:lnTo>
                  <a:lnTo>
                    <a:pt x="702098" y="540679"/>
                  </a:lnTo>
                  <a:lnTo>
                    <a:pt x="689564" y="556290"/>
                  </a:lnTo>
                  <a:close/>
                </a:path>
              </a:pathLst>
            </a:custGeom>
            <a:solidFill>
              <a:srgbClr val="EB5D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902117" y="3698215"/>
              <a:ext cx="1040765" cy="556895"/>
            </a:xfrm>
            <a:custGeom>
              <a:avLst/>
              <a:gdLst/>
              <a:ahLst/>
              <a:cxnLst/>
              <a:rect l="l" t="t" r="r" b="b"/>
              <a:pathLst>
                <a:path w="1040765" h="556895">
                  <a:moveTo>
                    <a:pt x="747027" y="500661"/>
                  </a:moveTo>
                  <a:lnTo>
                    <a:pt x="792620" y="470866"/>
                  </a:lnTo>
                  <a:lnTo>
                    <a:pt x="839688" y="443448"/>
                  </a:lnTo>
                  <a:lnTo>
                    <a:pt x="888133" y="418453"/>
                  </a:lnTo>
                  <a:lnTo>
                    <a:pt x="937854" y="395932"/>
                  </a:lnTo>
                  <a:lnTo>
                    <a:pt x="988753" y="375930"/>
                  </a:lnTo>
                  <a:lnTo>
                    <a:pt x="1040731" y="358498"/>
                  </a:lnTo>
                  <a:lnTo>
                    <a:pt x="1007097" y="319968"/>
                  </a:lnTo>
                  <a:lnTo>
                    <a:pt x="978947" y="277989"/>
                  </a:lnTo>
                  <a:lnTo>
                    <a:pt x="956511" y="233108"/>
                  </a:lnTo>
                  <a:lnTo>
                    <a:pt x="940020" y="185874"/>
                  </a:lnTo>
                  <a:lnTo>
                    <a:pt x="929707" y="136833"/>
                  </a:lnTo>
                  <a:lnTo>
                    <a:pt x="925803" y="86534"/>
                  </a:lnTo>
                  <a:lnTo>
                    <a:pt x="925803" y="74172"/>
                  </a:lnTo>
                  <a:lnTo>
                    <a:pt x="897628" y="63344"/>
                  </a:lnTo>
                  <a:lnTo>
                    <a:pt x="869058" y="53542"/>
                  </a:lnTo>
                  <a:lnTo>
                    <a:pt x="840129" y="44784"/>
                  </a:lnTo>
                  <a:lnTo>
                    <a:pt x="810876" y="37086"/>
                  </a:lnTo>
                  <a:lnTo>
                    <a:pt x="764538" y="24880"/>
                  </a:lnTo>
                  <a:lnTo>
                    <a:pt x="717647" y="15050"/>
                  </a:lnTo>
                  <a:lnTo>
                    <a:pt x="670301" y="7615"/>
                  </a:lnTo>
                  <a:lnTo>
                    <a:pt x="622598" y="2593"/>
                  </a:lnTo>
                  <a:lnTo>
                    <a:pt x="574636" y="0"/>
                  </a:lnTo>
                  <a:lnTo>
                    <a:pt x="526567" y="1616"/>
                  </a:lnTo>
                  <a:lnTo>
                    <a:pt x="478764" y="6156"/>
                  </a:lnTo>
                  <a:lnTo>
                    <a:pt x="431373" y="13595"/>
                  </a:lnTo>
                  <a:lnTo>
                    <a:pt x="384535" y="23913"/>
                  </a:lnTo>
                  <a:lnTo>
                    <a:pt x="338397" y="37086"/>
                  </a:lnTo>
                  <a:lnTo>
                    <a:pt x="288910" y="52957"/>
                  </a:lnTo>
                  <a:lnTo>
                    <a:pt x="240370" y="71184"/>
                  </a:lnTo>
                  <a:lnTo>
                    <a:pt x="192866" y="91729"/>
                  </a:lnTo>
                  <a:lnTo>
                    <a:pt x="146487" y="114554"/>
                  </a:lnTo>
                  <a:lnTo>
                    <a:pt x="101323" y="139619"/>
                  </a:lnTo>
                  <a:lnTo>
                    <a:pt x="57463" y="166887"/>
                  </a:lnTo>
                  <a:lnTo>
                    <a:pt x="14377" y="215562"/>
                  </a:lnTo>
                  <a:lnTo>
                    <a:pt x="0" y="278145"/>
                  </a:lnTo>
                  <a:lnTo>
                    <a:pt x="0" y="556290"/>
                  </a:lnTo>
                  <a:lnTo>
                    <a:pt x="689564" y="556290"/>
                  </a:lnTo>
                  <a:lnTo>
                    <a:pt x="702098" y="540679"/>
                  </a:lnTo>
                  <a:lnTo>
                    <a:pt x="715901" y="526157"/>
                  </a:lnTo>
                  <a:lnTo>
                    <a:pt x="730902" y="512795"/>
                  </a:lnTo>
                  <a:lnTo>
                    <a:pt x="747027" y="500661"/>
                  </a:lnTo>
                  <a:close/>
                </a:path>
              </a:pathLst>
            </a:custGeom>
            <a:ln w="31131">
              <a:solidFill>
                <a:srgbClr val="EB5D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827921" y="2214774"/>
              <a:ext cx="1339215" cy="1188085"/>
            </a:xfrm>
            <a:custGeom>
              <a:avLst/>
              <a:gdLst/>
              <a:ahLst/>
              <a:cxnLst/>
              <a:rect l="l" t="t" r="r" b="b"/>
              <a:pathLst>
                <a:path w="1339215" h="1188085">
                  <a:moveTo>
                    <a:pt x="1272182" y="927150"/>
                  </a:moveTo>
                  <a:lnTo>
                    <a:pt x="65764" y="927150"/>
                  </a:lnTo>
                  <a:lnTo>
                    <a:pt x="39766" y="921571"/>
                  </a:lnTo>
                  <a:lnTo>
                    <a:pt x="18731" y="907270"/>
                  </a:lnTo>
                  <a:lnTo>
                    <a:pt x="4771" y="886376"/>
                  </a:lnTo>
                  <a:lnTo>
                    <a:pt x="0" y="861013"/>
                  </a:lnTo>
                  <a:lnTo>
                    <a:pt x="0" y="65209"/>
                  </a:lnTo>
                  <a:lnTo>
                    <a:pt x="5122" y="39970"/>
                  </a:lnTo>
                  <a:lnTo>
                    <a:pt x="19325" y="19311"/>
                  </a:lnTo>
                  <a:lnTo>
                    <a:pt x="40473" y="5299"/>
                  </a:lnTo>
                  <a:lnTo>
                    <a:pt x="66402" y="0"/>
                  </a:lnTo>
                  <a:lnTo>
                    <a:pt x="1272182" y="0"/>
                  </a:lnTo>
                  <a:lnTo>
                    <a:pt x="1298203" y="5299"/>
                  </a:lnTo>
                  <a:lnTo>
                    <a:pt x="1319406" y="19311"/>
                  </a:lnTo>
                  <a:lnTo>
                    <a:pt x="1333677" y="39970"/>
                  </a:lnTo>
                  <a:lnTo>
                    <a:pt x="1338903" y="65209"/>
                  </a:lnTo>
                  <a:lnTo>
                    <a:pt x="1338903" y="115430"/>
                  </a:lnTo>
                  <a:lnTo>
                    <a:pt x="647264" y="115430"/>
                  </a:lnTo>
                  <a:lnTo>
                    <a:pt x="639542" y="115893"/>
                  </a:lnTo>
                  <a:lnTo>
                    <a:pt x="639209" y="115893"/>
                  </a:lnTo>
                  <a:lnTo>
                    <a:pt x="591498" y="124032"/>
                  </a:lnTo>
                  <a:lnTo>
                    <a:pt x="548504" y="141776"/>
                  </a:lnTo>
                  <a:lnTo>
                    <a:pt x="511223" y="167871"/>
                  </a:lnTo>
                  <a:lnTo>
                    <a:pt x="480833" y="201032"/>
                  </a:lnTo>
                  <a:lnTo>
                    <a:pt x="458513" y="239975"/>
                  </a:lnTo>
                  <a:lnTo>
                    <a:pt x="445439" y="283415"/>
                  </a:lnTo>
                  <a:lnTo>
                    <a:pt x="442789" y="330065"/>
                  </a:lnTo>
                  <a:lnTo>
                    <a:pt x="442789" y="337791"/>
                  </a:lnTo>
                  <a:lnTo>
                    <a:pt x="792436" y="337791"/>
                  </a:lnTo>
                  <a:lnTo>
                    <a:pt x="784738" y="376910"/>
                  </a:lnTo>
                  <a:lnTo>
                    <a:pt x="758520" y="412775"/>
                  </a:lnTo>
                  <a:lnTo>
                    <a:pt x="717458" y="435717"/>
                  </a:lnTo>
                  <a:lnTo>
                    <a:pt x="663705" y="443796"/>
                  </a:lnTo>
                  <a:lnTo>
                    <a:pt x="618373" y="443796"/>
                  </a:lnTo>
                  <a:lnTo>
                    <a:pt x="618373" y="625826"/>
                  </a:lnTo>
                  <a:lnTo>
                    <a:pt x="1338903" y="625826"/>
                  </a:lnTo>
                  <a:lnTo>
                    <a:pt x="1338903" y="674038"/>
                  </a:lnTo>
                  <a:lnTo>
                    <a:pt x="663705" y="674038"/>
                  </a:lnTo>
                  <a:lnTo>
                    <a:pt x="636594" y="679337"/>
                  </a:lnTo>
                  <a:lnTo>
                    <a:pt x="636262" y="679337"/>
                  </a:lnTo>
                  <a:lnTo>
                    <a:pt x="613592" y="694134"/>
                  </a:lnTo>
                  <a:lnTo>
                    <a:pt x="598403" y="715942"/>
                  </a:lnTo>
                  <a:lnTo>
                    <a:pt x="592833" y="742647"/>
                  </a:lnTo>
                  <a:lnTo>
                    <a:pt x="598403" y="769352"/>
                  </a:lnTo>
                  <a:lnTo>
                    <a:pt x="613592" y="791160"/>
                  </a:lnTo>
                  <a:lnTo>
                    <a:pt x="636120" y="805864"/>
                  </a:lnTo>
                  <a:lnTo>
                    <a:pt x="663705" y="811256"/>
                  </a:lnTo>
                  <a:lnTo>
                    <a:pt x="1338903" y="811256"/>
                  </a:lnTo>
                  <a:lnTo>
                    <a:pt x="1338903" y="861940"/>
                  </a:lnTo>
                  <a:lnTo>
                    <a:pt x="1333677" y="887180"/>
                  </a:lnTo>
                  <a:lnTo>
                    <a:pt x="1319406" y="907838"/>
                  </a:lnTo>
                  <a:lnTo>
                    <a:pt x="1298203" y="921850"/>
                  </a:lnTo>
                  <a:lnTo>
                    <a:pt x="1272182" y="927150"/>
                  </a:lnTo>
                  <a:close/>
                </a:path>
                <a:path w="1339215" h="1188085">
                  <a:moveTo>
                    <a:pt x="1338903" y="625826"/>
                  </a:moveTo>
                  <a:lnTo>
                    <a:pt x="709357" y="625826"/>
                  </a:lnTo>
                  <a:lnTo>
                    <a:pt x="709357" y="528475"/>
                  </a:lnTo>
                  <a:lnTo>
                    <a:pt x="758216" y="516424"/>
                  </a:lnTo>
                  <a:lnTo>
                    <a:pt x="801183" y="493766"/>
                  </a:lnTo>
                  <a:lnTo>
                    <a:pt x="836799" y="462149"/>
                  </a:lnTo>
                  <a:lnTo>
                    <a:pt x="863603" y="423227"/>
                  </a:lnTo>
                  <a:lnTo>
                    <a:pt x="880137" y="378648"/>
                  </a:lnTo>
                  <a:lnTo>
                    <a:pt x="884940" y="330065"/>
                  </a:lnTo>
                  <a:lnTo>
                    <a:pt x="884940" y="325089"/>
                  </a:lnTo>
                  <a:lnTo>
                    <a:pt x="878581" y="276617"/>
                  </a:lnTo>
                  <a:lnTo>
                    <a:pt x="861592" y="232250"/>
                  </a:lnTo>
                  <a:lnTo>
                    <a:pt x="835302" y="193241"/>
                  </a:lnTo>
                  <a:lnTo>
                    <a:pt x="801040" y="160847"/>
                  </a:lnTo>
                  <a:lnTo>
                    <a:pt x="760134" y="136321"/>
                  </a:lnTo>
                  <a:lnTo>
                    <a:pt x="713913" y="120918"/>
                  </a:lnTo>
                  <a:lnTo>
                    <a:pt x="663705" y="115893"/>
                  </a:lnTo>
                  <a:lnTo>
                    <a:pt x="655501" y="115430"/>
                  </a:lnTo>
                  <a:lnTo>
                    <a:pt x="1338903" y="115430"/>
                  </a:lnTo>
                  <a:lnTo>
                    <a:pt x="1338903" y="625826"/>
                  </a:lnTo>
                  <a:close/>
                </a:path>
                <a:path w="1339215" h="1188085">
                  <a:moveTo>
                    <a:pt x="792436" y="337791"/>
                  </a:moveTo>
                  <a:lnTo>
                    <a:pt x="533773" y="337791"/>
                  </a:lnTo>
                  <a:lnTo>
                    <a:pt x="533773" y="330065"/>
                  </a:lnTo>
                  <a:lnTo>
                    <a:pt x="533103" y="322957"/>
                  </a:lnTo>
                  <a:lnTo>
                    <a:pt x="533103" y="315787"/>
                  </a:lnTo>
                  <a:lnTo>
                    <a:pt x="533773" y="308679"/>
                  </a:lnTo>
                  <a:lnTo>
                    <a:pt x="547413" y="264717"/>
                  </a:lnTo>
                  <a:lnTo>
                    <a:pt x="576400" y="230427"/>
                  </a:lnTo>
                  <a:lnTo>
                    <a:pt x="616557" y="209164"/>
                  </a:lnTo>
                  <a:lnTo>
                    <a:pt x="663705" y="204282"/>
                  </a:lnTo>
                  <a:lnTo>
                    <a:pt x="668526" y="204282"/>
                  </a:lnTo>
                  <a:lnTo>
                    <a:pt x="718050" y="214843"/>
                  </a:lnTo>
                  <a:lnTo>
                    <a:pt x="758153" y="242024"/>
                  </a:lnTo>
                  <a:lnTo>
                    <a:pt x="784800" y="281780"/>
                  </a:lnTo>
                  <a:lnTo>
                    <a:pt x="793956" y="330065"/>
                  </a:lnTo>
                  <a:lnTo>
                    <a:pt x="792436" y="337791"/>
                  </a:lnTo>
                  <a:close/>
                </a:path>
                <a:path w="1339215" h="1188085">
                  <a:moveTo>
                    <a:pt x="1338903" y="811256"/>
                  </a:moveTo>
                  <a:lnTo>
                    <a:pt x="665301" y="811256"/>
                  </a:lnTo>
                  <a:lnTo>
                    <a:pt x="692669" y="805406"/>
                  </a:lnTo>
                  <a:lnTo>
                    <a:pt x="714820" y="790372"/>
                  </a:lnTo>
                  <a:lnTo>
                    <a:pt x="729530" y="768396"/>
                  </a:lnTo>
                  <a:lnTo>
                    <a:pt x="734577" y="741720"/>
                  </a:lnTo>
                  <a:lnTo>
                    <a:pt x="728742" y="715316"/>
                  </a:lnTo>
                  <a:lnTo>
                    <a:pt x="713495" y="693809"/>
                  </a:lnTo>
                  <a:lnTo>
                    <a:pt x="691071" y="679337"/>
                  </a:lnTo>
                  <a:lnTo>
                    <a:pt x="663705" y="674038"/>
                  </a:lnTo>
                  <a:lnTo>
                    <a:pt x="1338903" y="674038"/>
                  </a:lnTo>
                  <a:lnTo>
                    <a:pt x="1338903" y="811256"/>
                  </a:lnTo>
                  <a:close/>
                </a:path>
                <a:path w="1339215" h="1188085">
                  <a:moveTo>
                    <a:pt x="257948" y="1187988"/>
                  </a:moveTo>
                  <a:lnTo>
                    <a:pt x="257948" y="927150"/>
                  </a:lnTo>
                  <a:lnTo>
                    <a:pt x="522600" y="927150"/>
                  </a:lnTo>
                  <a:lnTo>
                    <a:pt x="257948" y="1187988"/>
                  </a:lnTo>
                  <a:close/>
                </a:path>
              </a:pathLst>
            </a:custGeom>
            <a:solidFill>
              <a:srgbClr val="EB5D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827921" y="2214774"/>
              <a:ext cx="1339215" cy="1188085"/>
            </a:xfrm>
            <a:custGeom>
              <a:avLst/>
              <a:gdLst/>
              <a:ahLst/>
              <a:cxnLst/>
              <a:rect l="l" t="t" r="r" b="b"/>
              <a:pathLst>
                <a:path w="1339215" h="1188085">
                  <a:moveTo>
                    <a:pt x="1272182" y="0"/>
                  </a:moveTo>
                  <a:lnTo>
                    <a:pt x="66402" y="0"/>
                  </a:lnTo>
                  <a:lnTo>
                    <a:pt x="40431" y="5308"/>
                  </a:lnTo>
                  <a:lnTo>
                    <a:pt x="19290" y="19334"/>
                  </a:lnTo>
                  <a:lnTo>
                    <a:pt x="5104" y="39996"/>
                  </a:lnTo>
                  <a:lnTo>
                    <a:pt x="0" y="65209"/>
                  </a:lnTo>
                  <a:lnTo>
                    <a:pt x="0" y="861013"/>
                  </a:lnTo>
                  <a:lnTo>
                    <a:pt x="4771" y="886376"/>
                  </a:lnTo>
                  <a:lnTo>
                    <a:pt x="18731" y="907270"/>
                  </a:lnTo>
                  <a:lnTo>
                    <a:pt x="39766" y="921571"/>
                  </a:lnTo>
                  <a:lnTo>
                    <a:pt x="65763" y="927150"/>
                  </a:lnTo>
                  <a:lnTo>
                    <a:pt x="65955" y="927150"/>
                  </a:lnTo>
                  <a:lnTo>
                    <a:pt x="66179" y="927150"/>
                  </a:lnTo>
                  <a:lnTo>
                    <a:pt x="66402" y="927150"/>
                  </a:lnTo>
                  <a:lnTo>
                    <a:pt x="257948" y="927150"/>
                  </a:lnTo>
                  <a:lnTo>
                    <a:pt x="257948" y="1187988"/>
                  </a:lnTo>
                  <a:lnTo>
                    <a:pt x="522600" y="927150"/>
                  </a:lnTo>
                  <a:lnTo>
                    <a:pt x="1272182" y="927150"/>
                  </a:lnTo>
                  <a:lnTo>
                    <a:pt x="1298203" y="921850"/>
                  </a:lnTo>
                  <a:lnTo>
                    <a:pt x="1319406" y="907838"/>
                  </a:lnTo>
                  <a:lnTo>
                    <a:pt x="1333677" y="887180"/>
                  </a:lnTo>
                  <a:lnTo>
                    <a:pt x="1338903" y="861940"/>
                  </a:lnTo>
                  <a:lnTo>
                    <a:pt x="1338903" y="65209"/>
                  </a:lnTo>
                  <a:lnTo>
                    <a:pt x="1333677" y="39970"/>
                  </a:lnTo>
                  <a:lnTo>
                    <a:pt x="1319406" y="19311"/>
                  </a:lnTo>
                  <a:lnTo>
                    <a:pt x="1298203" y="5299"/>
                  </a:lnTo>
                  <a:lnTo>
                    <a:pt x="1272182" y="0"/>
                  </a:lnTo>
                  <a:close/>
                </a:path>
              </a:pathLst>
            </a:custGeom>
            <a:ln w="31353">
              <a:solidFill>
                <a:srgbClr val="EB5D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5047" y="2873105"/>
              <a:ext cx="173158" cy="16863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0270711" y="2330205"/>
              <a:ext cx="442595" cy="510540"/>
            </a:xfrm>
            <a:custGeom>
              <a:avLst/>
              <a:gdLst/>
              <a:ahLst/>
              <a:cxnLst/>
              <a:rect l="l" t="t" r="r" b="b"/>
              <a:pathLst>
                <a:path w="442595" h="510539">
                  <a:moveTo>
                    <a:pt x="266567" y="413045"/>
                  </a:moveTo>
                  <a:lnTo>
                    <a:pt x="266567" y="510396"/>
                  </a:lnTo>
                  <a:lnTo>
                    <a:pt x="175583" y="510396"/>
                  </a:lnTo>
                  <a:lnTo>
                    <a:pt x="175583" y="328365"/>
                  </a:lnTo>
                  <a:lnTo>
                    <a:pt x="220915" y="328365"/>
                  </a:lnTo>
                  <a:lnTo>
                    <a:pt x="274668" y="320287"/>
                  </a:lnTo>
                  <a:lnTo>
                    <a:pt x="315731" y="297344"/>
                  </a:lnTo>
                  <a:lnTo>
                    <a:pt x="341948" y="261480"/>
                  </a:lnTo>
                  <a:lnTo>
                    <a:pt x="351166" y="214635"/>
                  </a:lnTo>
                  <a:lnTo>
                    <a:pt x="342010" y="166350"/>
                  </a:lnTo>
                  <a:lnTo>
                    <a:pt x="315363" y="126594"/>
                  </a:lnTo>
                  <a:lnTo>
                    <a:pt x="275261" y="99413"/>
                  </a:lnTo>
                  <a:lnTo>
                    <a:pt x="225736" y="88851"/>
                  </a:lnTo>
                  <a:lnTo>
                    <a:pt x="224140" y="88821"/>
                  </a:lnTo>
                  <a:lnTo>
                    <a:pt x="222512" y="88821"/>
                  </a:lnTo>
                  <a:lnTo>
                    <a:pt x="173767" y="93733"/>
                  </a:lnTo>
                  <a:lnTo>
                    <a:pt x="133611" y="114997"/>
                  </a:lnTo>
                  <a:lnTo>
                    <a:pt x="104623" y="149287"/>
                  </a:lnTo>
                  <a:lnTo>
                    <a:pt x="90984" y="193249"/>
                  </a:lnTo>
                  <a:lnTo>
                    <a:pt x="90313" y="200357"/>
                  </a:lnTo>
                  <a:lnTo>
                    <a:pt x="90313" y="207527"/>
                  </a:lnTo>
                  <a:lnTo>
                    <a:pt x="90984" y="214635"/>
                  </a:lnTo>
                  <a:lnTo>
                    <a:pt x="90984" y="222361"/>
                  </a:lnTo>
                  <a:lnTo>
                    <a:pt x="0" y="222361"/>
                  </a:lnTo>
                  <a:lnTo>
                    <a:pt x="0" y="214635"/>
                  </a:lnTo>
                  <a:lnTo>
                    <a:pt x="2649" y="167984"/>
                  </a:lnTo>
                  <a:lnTo>
                    <a:pt x="15723" y="124545"/>
                  </a:lnTo>
                  <a:lnTo>
                    <a:pt x="38044" y="85602"/>
                  </a:lnTo>
                  <a:lnTo>
                    <a:pt x="68433" y="52441"/>
                  </a:lnTo>
                  <a:lnTo>
                    <a:pt x="105714" y="26345"/>
                  </a:lnTo>
                  <a:lnTo>
                    <a:pt x="148708" y="8601"/>
                  </a:lnTo>
                  <a:lnTo>
                    <a:pt x="196238" y="494"/>
                  </a:lnTo>
                  <a:lnTo>
                    <a:pt x="204474" y="0"/>
                  </a:lnTo>
                  <a:lnTo>
                    <a:pt x="212711" y="0"/>
                  </a:lnTo>
                  <a:lnTo>
                    <a:pt x="271123" y="5488"/>
                  </a:lnTo>
                  <a:lnTo>
                    <a:pt x="317344" y="20890"/>
                  </a:lnTo>
                  <a:lnTo>
                    <a:pt x="358250" y="45416"/>
                  </a:lnTo>
                  <a:lnTo>
                    <a:pt x="392512" y="77811"/>
                  </a:lnTo>
                  <a:lnTo>
                    <a:pt x="418802" y="116820"/>
                  </a:lnTo>
                  <a:lnTo>
                    <a:pt x="435791" y="161187"/>
                  </a:lnTo>
                  <a:lnTo>
                    <a:pt x="442151" y="209659"/>
                  </a:lnTo>
                  <a:lnTo>
                    <a:pt x="442183" y="211328"/>
                  </a:lnTo>
                  <a:lnTo>
                    <a:pt x="442183" y="212966"/>
                  </a:lnTo>
                  <a:lnTo>
                    <a:pt x="437347" y="263218"/>
                  </a:lnTo>
                  <a:lnTo>
                    <a:pt x="420813" y="307796"/>
                  </a:lnTo>
                  <a:lnTo>
                    <a:pt x="394009" y="346719"/>
                  </a:lnTo>
                  <a:lnTo>
                    <a:pt x="358393" y="378335"/>
                  </a:lnTo>
                  <a:lnTo>
                    <a:pt x="315426" y="400994"/>
                  </a:lnTo>
                  <a:lnTo>
                    <a:pt x="266567" y="413045"/>
                  </a:lnTo>
                  <a:close/>
                </a:path>
              </a:pathLst>
            </a:custGeom>
            <a:ln w="31487">
              <a:solidFill>
                <a:srgbClr val="EB5D2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">
              <a:lnSpc>
                <a:spcPct val="100000"/>
              </a:lnSpc>
              <a:spcBef>
                <a:spcPts val="105"/>
              </a:spcBef>
            </a:pPr>
            <a:r>
              <a:rPr dirty="0"/>
              <a:t>Additional</a:t>
            </a:r>
            <a:r>
              <a:rPr spc="-125" dirty="0"/>
              <a:t> </a:t>
            </a:r>
            <a:r>
              <a:rPr dirty="0"/>
              <a:t>Practice</a:t>
            </a:r>
            <a:r>
              <a:rPr spc="-125" dirty="0"/>
              <a:t> </a:t>
            </a:r>
            <a:r>
              <a:rPr spc="-10" dirty="0"/>
              <a:t>Considerations</a:t>
            </a:r>
          </a:p>
        </p:txBody>
      </p:sp>
      <p:sp>
        <p:nvSpPr>
          <p:cNvPr id="3" name="object 3"/>
          <p:cNvSpPr/>
          <p:nvPr/>
        </p:nvSpPr>
        <p:spPr>
          <a:xfrm>
            <a:off x="803846" y="1848878"/>
            <a:ext cx="10377805" cy="4110354"/>
          </a:xfrm>
          <a:custGeom>
            <a:avLst/>
            <a:gdLst/>
            <a:ahLst/>
            <a:cxnLst/>
            <a:rect l="l" t="t" r="r" b="b"/>
            <a:pathLst>
              <a:path w="10377805" h="4110354">
                <a:moveTo>
                  <a:pt x="0" y="0"/>
                </a:moveTo>
                <a:lnTo>
                  <a:pt x="10377424" y="0"/>
                </a:lnTo>
                <a:lnTo>
                  <a:pt x="10377424" y="4110012"/>
                </a:lnTo>
                <a:lnTo>
                  <a:pt x="0" y="4110012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EA5E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82590" y="1831610"/>
            <a:ext cx="10505563" cy="3877985"/>
          </a:xfrm>
          <a:prstGeom prst="rect">
            <a:avLst/>
          </a:prstGeom>
        </p:spPr>
        <p:txBody>
          <a:bodyPr vert="horz" wrap="square" lIns="0" tIns="182880" rIns="0" bIns="0" rtlCol="0">
            <a:spAutoFit/>
          </a:bodyPr>
          <a:lstStyle/>
          <a:p>
            <a:pPr marL="241300" marR="710565" indent="-229235">
              <a:lnSpc>
                <a:spcPts val="2380"/>
              </a:lnSpc>
              <a:spcBef>
                <a:spcPts val="3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200" dirty="0">
                <a:latin typeface="Calibri"/>
                <a:cs typeface="Calibri"/>
              </a:rPr>
              <a:t>Start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plan</a:t>
            </a:r>
            <a:r>
              <a:rPr lang="en-US" sz="2200" dirty="0">
                <a:latin typeface="Calibri"/>
                <a:cs typeface="Calibri"/>
              </a:rPr>
              <a:t>ning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education,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outreach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enrollee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evaluation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eligibility</a:t>
            </a:r>
            <a:r>
              <a:rPr lang="en-US"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pathways, coverage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benefits</a:t>
            </a:r>
            <a:r>
              <a:rPr lang="en-US" sz="2200" spc="-10" dirty="0">
                <a:latin typeface="Calibri"/>
                <a:cs typeface="Calibri"/>
              </a:rPr>
              <a:t>.</a:t>
            </a:r>
          </a:p>
          <a:p>
            <a:pPr marL="241300" marR="710565" indent="-229235">
              <a:lnSpc>
                <a:spcPts val="2380"/>
              </a:lnSpc>
              <a:spcBef>
                <a:spcPts val="3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Are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systems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technology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needed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track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renewal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determination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processes?</a:t>
            </a:r>
            <a:endParaRPr lang="en-US" sz="2200" spc="-10" dirty="0">
              <a:latin typeface="Calibri"/>
              <a:cs typeface="Calibri"/>
            </a:endParaRPr>
          </a:p>
          <a:p>
            <a:pPr marL="241300" marR="710565" indent="-229235">
              <a:lnSpc>
                <a:spcPts val="2380"/>
              </a:lnSpc>
              <a:spcBef>
                <a:spcPts val="3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Do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staff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need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resources,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education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training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lang="en-US" sz="2200" spc="-40" dirty="0">
                <a:latin typeface="Calibri"/>
                <a:cs typeface="Calibri"/>
              </a:rPr>
              <a:t>help them understand the </a:t>
            </a:r>
            <a:r>
              <a:rPr sz="2200" spc="-25" dirty="0">
                <a:latin typeface="Calibri"/>
                <a:cs typeface="Calibri"/>
              </a:rPr>
              <a:t>new </a:t>
            </a:r>
            <a:r>
              <a:rPr sz="2200" spc="-10" dirty="0">
                <a:latin typeface="Calibri"/>
                <a:cs typeface="Calibri"/>
              </a:rPr>
              <a:t>requirements?</a:t>
            </a:r>
            <a:endParaRPr lang="en-US" sz="2200" spc="-10" dirty="0">
              <a:latin typeface="Calibri"/>
              <a:cs typeface="Calibri"/>
            </a:endParaRPr>
          </a:p>
          <a:p>
            <a:pPr marL="241300" marR="710565" indent="-229235">
              <a:lnSpc>
                <a:spcPts val="2380"/>
              </a:lnSpc>
              <a:spcBef>
                <a:spcPts val="3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Are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there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partners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you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work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increase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universal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screenings?</a:t>
            </a:r>
            <a:endParaRPr lang="en-US" sz="2200" spc="-10" dirty="0">
              <a:latin typeface="Calibri"/>
              <a:cs typeface="Calibri"/>
            </a:endParaRPr>
          </a:p>
          <a:p>
            <a:pPr marL="241300" marR="710565" indent="-229235">
              <a:lnSpc>
                <a:spcPts val="2380"/>
              </a:lnSpc>
              <a:spcBef>
                <a:spcPts val="3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Are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there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systems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needed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proactive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disability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determination?</a:t>
            </a:r>
            <a:endParaRPr lang="en-US" sz="2200" spc="-10" dirty="0">
              <a:latin typeface="Calibri"/>
              <a:cs typeface="Calibri"/>
            </a:endParaRPr>
          </a:p>
          <a:p>
            <a:pPr marL="241300" marR="710565" indent="-229235">
              <a:lnSpc>
                <a:spcPts val="2380"/>
              </a:lnSpc>
              <a:spcBef>
                <a:spcPts val="3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Are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there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costs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you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control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now?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Consider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lang="en-US" sz="2200" spc="-65" dirty="0">
                <a:latin typeface="Calibri"/>
                <a:cs typeface="Calibri"/>
              </a:rPr>
              <a:t>a </a:t>
            </a:r>
            <a:r>
              <a:rPr sz="2200" dirty="0">
                <a:latin typeface="Calibri"/>
                <a:cs typeface="Calibri"/>
              </a:rPr>
              <a:t>review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infrastructure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contracts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efficiency.</a:t>
            </a:r>
            <a:endParaRPr lang="en-US" sz="2200" spc="-10" dirty="0">
              <a:latin typeface="Calibri"/>
              <a:cs typeface="Calibri"/>
            </a:endParaRPr>
          </a:p>
          <a:p>
            <a:pPr marL="241300" marR="710565" indent="-229235">
              <a:lnSpc>
                <a:spcPts val="2380"/>
              </a:lnSpc>
              <a:spcBef>
                <a:spcPts val="3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Collect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data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now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establish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baseline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lang="en-US" sz="2200" spc="-60" dirty="0">
                <a:latin typeface="Calibri"/>
                <a:cs typeface="Calibri"/>
              </a:rPr>
              <a:t>collect it </a:t>
            </a:r>
            <a:r>
              <a:rPr sz="2200" dirty="0">
                <a:latin typeface="Calibri"/>
                <a:cs typeface="Calibri"/>
              </a:rPr>
              <a:t>continuously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lang="en-US" sz="2200" dirty="0">
                <a:latin typeface="Calibri"/>
                <a:cs typeface="Calibri"/>
              </a:rPr>
              <a:t>in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future</a:t>
            </a:r>
            <a:r>
              <a:rPr lang="en-US" sz="2200" dirty="0">
                <a:latin typeface="Calibri"/>
                <a:cs typeface="Calibri"/>
              </a:rPr>
              <a:t>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lang="en-US" sz="2200" spc="-25" dirty="0">
                <a:latin typeface="Calibri"/>
                <a:cs typeface="Calibri"/>
              </a:rPr>
              <a:t>so you can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measure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impact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policy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changes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on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clients,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programs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workforce.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95684" y="422916"/>
            <a:ext cx="789050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Data</a:t>
            </a:r>
            <a:r>
              <a:rPr spc="-60" dirty="0"/>
              <a:t> </a:t>
            </a:r>
            <a:r>
              <a:rPr dirty="0"/>
              <a:t>Collection</a:t>
            </a:r>
            <a:r>
              <a:rPr spc="-100" dirty="0"/>
              <a:t> </a:t>
            </a:r>
            <a:r>
              <a:rPr dirty="0"/>
              <a:t>and</a:t>
            </a:r>
            <a:r>
              <a:rPr spc="-55" dirty="0"/>
              <a:t> </a:t>
            </a:r>
            <a:r>
              <a:rPr dirty="0"/>
              <a:t>Story</a:t>
            </a:r>
            <a:r>
              <a:rPr spc="-70" dirty="0"/>
              <a:t> </a:t>
            </a:r>
            <a:r>
              <a:rPr spc="-10" dirty="0"/>
              <a:t>Banking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5685" y="1307508"/>
            <a:ext cx="7842884" cy="494665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25"/>
              </a:spcBef>
              <a:buClr>
                <a:srgbClr val="EA5E28"/>
              </a:buClr>
              <a:buFont typeface="Arial"/>
              <a:buChar char="•"/>
              <a:tabLst>
                <a:tab pos="240665" algn="l"/>
              </a:tabLst>
            </a:pPr>
            <a:r>
              <a:rPr sz="2200" b="1" dirty="0">
                <a:latin typeface="Calibri"/>
                <a:cs typeface="Calibri"/>
              </a:rPr>
              <a:t>Data</a:t>
            </a:r>
            <a:r>
              <a:rPr sz="2200" b="1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collection</a:t>
            </a:r>
            <a:r>
              <a:rPr sz="2200" b="1" spc="-6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could</a:t>
            </a:r>
            <a:r>
              <a:rPr sz="2200" b="1" spc="-8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include: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29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7865" algn="l"/>
              </a:tabLst>
            </a:pPr>
            <a:r>
              <a:rPr sz="2200" spc="-10" dirty="0">
                <a:latin typeface="Calibri"/>
                <a:cs typeface="Calibri"/>
              </a:rPr>
              <a:t>Uncompensated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care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furnished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40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7865" algn="l"/>
              </a:tabLst>
            </a:pPr>
            <a:r>
              <a:rPr sz="2200" spc="-10" dirty="0">
                <a:latin typeface="Calibri"/>
                <a:cs typeface="Calibri"/>
              </a:rPr>
              <a:t>Waitlists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due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capacity</a:t>
            </a:r>
            <a:endParaRPr sz="2200">
              <a:latin typeface="Calibri"/>
              <a:cs typeface="Calibri"/>
            </a:endParaRPr>
          </a:p>
          <a:p>
            <a:pPr marL="698500" marR="512445" lvl="1" indent="-228600">
              <a:lnSpc>
                <a:spcPts val="2380"/>
              </a:lnSpc>
              <a:spcBef>
                <a:spcPts val="535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Amount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people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turned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away/not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able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seen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due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to </a:t>
            </a:r>
            <a:r>
              <a:rPr sz="2200" spc="-10" dirty="0">
                <a:latin typeface="Calibri"/>
                <a:cs typeface="Calibri"/>
              </a:rPr>
              <a:t>capacity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190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Amount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staff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reductions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remain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operating</a:t>
            </a:r>
            <a:endParaRPr sz="2200">
              <a:latin typeface="Calibri"/>
              <a:cs typeface="Calibri"/>
            </a:endParaRPr>
          </a:p>
          <a:p>
            <a:pPr marL="698500" marR="139700" lvl="1" indent="-228600">
              <a:lnSpc>
                <a:spcPts val="2380"/>
              </a:lnSpc>
              <a:spcBef>
                <a:spcPts val="535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Amount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emergency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care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(or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higher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level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care)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needed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to </a:t>
            </a:r>
            <a:r>
              <a:rPr sz="2200" dirty="0">
                <a:latin typeface="Calibri"/>
                <a:cs typeface="Calibri"/>
              </a:rPr>
              <a:t>identify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trends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7865" algn="l"/>
              </a:tabLst>
            </a:pPr>
            <a:r>
              <a:rPr sz="2200" spc="-20" dirty="0">
                <a:latin typeface="Calibri"/>
                <a:cs typeface="Calibri"/>
              </a:rPr>
              <a:t>Trends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increased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patient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acuity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29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State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reimbursement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rates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40"/>
              </a:spcBef>
              <a:buClr>
                <a:srgbClr val="EA5E28"/>
              </a:buClr>
              <a:buFont typeface="Arial"/>
              <a:buChar char="•"/>
              <a:tabLst>
                <a:tab pos="240665" algn="l"/>
              </a:tabLst>
            </a:pPr>
            <a:r>
              <a:rPr sz="2200" b="1" dirty="0">
                <a:latin typeface="Calibri"/>
                <a:cs typeface="Calibri"/>
              </a:rPr>
              <a:t>Story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Banking:</a:t>
            </a:r>
            <a:endParaRPr sz="2200">
              <a:latin typeface="Calibri"/>
              <a:cs typeface="Calibri"/>
            </a:endParaRPr>
          </a:p>
          <a:p>
            <a:pPr marL="698500" marR="5080" lvl="1" indent="-228600">
              <a:lnSpc>
                <a:spcPts val="2380"/>
              </a:lnSpc>
              <a:spcBef>
                <a:spcPts val="525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Consider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building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repository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patient,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provider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and </a:t>
            </a:r>
            <a:r>
              <a:rPr sz="2200" dirty="0">
                <a:latin typeface="Calibri"/>
                <a:cs typeface="Calibri"/>
              </a:rPr>
              <a:t>community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stories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illustrating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impact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Medicaid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coverage </a:t>
            </a:r>
            <a:r>
              <a:rPr sz="2200" dirty="0">
                <a:latin typeface="Calibri"/>
                <a:cs typeface="Calibri"/>
              </a:rPr>
              <a:t>losses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on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behavioral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health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service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access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clinic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operations.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4" name="object 4" descr="A folder with papers and pie charts  AI-generated content may be incorrect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69438" y="1663573"/>
            <a:ext cx="2505069" cy="354329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73651" y="4581085"/>
            <a:ext cx="57346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solidFill>
                  <a:srgbClr val="FFFFFF"/>
                </a:solidFill>
              </a:rPr>
              <a:t>National</a:t>
            </a:r>
            <a:r>
              <a:rPr sz="4000" spc="-135" dirty="0">
                <a:solidFill>
                  <a:srgbClr val="FFFFFF"/>
                </a:solidFill>
              </a:rPr>
              <a:t> </a:t>
            </a:r>
            <a:r>
              <a:rPr sz="4000" dirty="0">
                <a:solidFill>
                  <a:srgbClr val="FFFFFF"/>
                </a:solidFill>
              </a:rPr>
              <a:t>Council</a:t>
            </a:r>
            <a:r>
              <a:rPr sz="4000" spc="-135" dirty="0">
                <a:solidFill>
                  <a:srgbClr val="FFFFFF"/>
                </a:solidFill>
              </a:rPr>
              <a:t> </a:t>
            </a:r>
            <a:r>
              <a:rPr sz="4000" spc="-10" dirty="0">
                <a:solidFill>
                  <a:srgbClr val="FFFFFF"/>
                </a:solidFill>
              </a:rPr>
              <a:t>Resources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8DFD1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4657" y="6128847"/>
            <a:ext cx="1588352" cy="51775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6950" y="6472115"/>
            <a:ext cx="197383" cy="19739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0442" y="6472115"/>
            <a:ext cx="197383" cy="197396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0" y="0"/>
            <a:ext cx="12191365" cy="6858000"/>
            <a:chOff x="0" y="0"/>
            <a:chExt cx="12191365" cy="6858000"/>
          </a:xfrm>
        </p:grpSpPr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83934" y="6472115"/>
              <a:ext cx="197383" cy="19739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0"/>
              <a:ext cx="12191072" cy="68580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3796" y="432816"/>
              <a:ext cx="11027663" cy="613714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609601" y="388058"/>
              <a:ext cx="10972800" cy="6082030"/>
            </a:xfrm>
            <a:custGeom>
              <a:avLst/>
              <a:gdLst/>
              <a:ahLst/>
              <a:cxnLst/>
              <a:rect l="l" t="t" r="r" b="b"/>
              <a:pathLst>
                <a:path w="10972800" h="6082030">
                  <a:moveTo>
                    <a:pt x="10972800" y="0"/>
                  </a:moveTo>
                  <a:lnTo>
                    <a:pt x="1013663" y="0"/>
                  </a:lnTo>
                  <a:lnTo>
                    <a:pt x="965945" y="1103"/>
                  </a:lnTo>
                  <a:lnTo>
                    <a:pt x="918795" y="4380"/>
                  </a:lnTo>
                  <a:lnTo>
                    <a:pt x="872262" y="9783"/>
                  </a:lnTo>
                  <a:lnTo>
                    <a:pt x="826394" y="17263"/>
                  </a:lnTo>
                  <a:lnTo>
                    <a:pt x="781240" y="26771"/>
                  </a:lnTo>
                  <a:lnTo>
                    <a:pt x="736848" y="38259"/>
                  </a:lnTo>
                  <a:lnTo>
                    <a:pt x="693268" y="51677"/>
                  </a:lnTo>
                  <a:lnTo>
                    <a:pt x="650547" y="66977"/>
                  </a:lnTo>
                  <a:lnTo>
                    <a:pt x="608735" y="84111"/>
                  </a:lnTo>
                  <a:lnTo>
                    <a:pt x="567880" y="103030"/>
                  </a:lnTo>
                  <a:lnTo>
                    <a:pt x="528031" y="123684"/>
                  </a:lnTo>
                  <a:lnTo>
                    <a:pt x="489237" y="146027"/>
                  </a:lnTo>
                  <a:lnTo>
                    <a:pt x="451546" y="170007"/>
                  </a:lnTo>
                  <a:lnTo>
                    <a:pt x="415007" y="195578"/>
                  </a:lnTo>
                  <a:lnTo>
                    <a:pt x="379669" y="222691"/>
                  </a:lnTo>
                  <a:lnTo>
                    <a:pt x="345580" y="251296"/>
                  </a:lnTo>
                  <a:lnTo>
                    <a:pt x="312789" y="281345"/>
                  </a:lnTo>
                  <a:lnTo>
                    <a:pt x="281345" y="312789"/>
                  </a:lnTo>
                  <a:lnTo>
                    <a:pt x="251296" y="345580"/>
                  </a:lnTo>
                  <a:lnTo>
                    <a:pt x="222691" y="379669"/>
                  </a:lnTo>
                  <a:lnTo>
                    <a:pt x="195578" y="415007"/>
                  </a:lnTo>
                  <a:lnTo>
                    <a:pt x="170007" y="451546"/>
                  </a:lnTo>
                  <a:lnTo>
                    <a:pt x="146027" y="489237"/>
                  </a:lnTo>
                  <a:lnTo>
                    <a:pt x="123684" y="528031"/>
                  </a:lnTo>
                  <a:lnTo>
                    <a:pt x="103030" y="567880"/>
                  </a:lnTo>
                  <a:lnTo>
                    <a:pt x="84111" y="608735"/>
                  </a:lnTo>
                  <a:lnTo>
                    <a:pt x="66977" y="650547"/>
                  </a:lnTo>
                  <a:lnTo>
                    <a:pt x="51677" y="693268"/>
                  </a:lnTo>
                  <a:lnTo>
                    <a:pt x="38259" y="736848"/>
                  </a:lnTo>
                  <a:lnTo>
                    <a:pt x="26771" y="781240"/>
                  </a:lnTo>
                  <a:lnTo>
                    <a:pt x="17263" y="826394"/>
                  </a:lnTo>
                  <a:lnTo>
                    <a:pt x="9783" y="872262"/>
                  </a:lnTo>
                  <a:lnTo>
                    <a:pt x="4380" y="918795"/>
                  </a:lnTo>
                  <a:lnTo>
                    <a:pt x="1103" y="965945"/>
                  </a:lnTo>
                  <a:lnTo>
                    <a:pt x="0" y="1013663"/>
                  </a:lnTo>
                  <a:lnTo>
                    <a:pt x="0" y="6081890"/>
                  </a:lnTo>
                  <a:lnTo>
                    <a:pt x="9959136" y="6081890"/>
                  </a:lnTo>
                  <a:lnTo>
                    <a:pt x="10006854" y="6080786"/>
                  </a:lnTo>
                  <a:lnTo>
                    <a:pt x="10054004" y="6077509"/>
                  </a:lnTo>
                  <a:lnTo>
                    <a:pt x="10100537" y="6072106"/>
                  </a:lnTo>
                  <a:lnTo>
                    <a:pt x="10146405" y="6064626"/>
                  </a:lnTo>
                  <a:lnTo>
                    <a:pt x="10191559" y="6055118"/>
                  </a:lnTo>
                  <a:lnTo>
                    <a:pt x="10235951" y="6043631"/>
                  </a:lnTo>
                  <a:lnTo>
                    <a:pt x="10279531" y="6030212"/>
                  </a:lnTo>
                  <a:lnTo>
                    <a:pt x="10322252" y="6014912"/>
                  </a:lnTo>
                  <a:lnTo>
                    <a:pt x="10364064" y="5997778"/>
                  </a:lnTo>
                  <a:lnTo>
                    <a:pt x="10404919" y="5978859"/>
                  </a:lnTo>
                  <a:lnTo>
                    <a:pt x="10444768" y="5958204"/>
                  </a:lnTo>
                  <a:lnTo>
                    <a:pt x="10483562" y="5935862"/>
                  </a:lnTo>
                  <a:lnTo>
                    <a:pt x="10521253" y="5911881"/>
                  </a:lnTo>
                  <a:lnTo>
                    <a:pt x="10557792" y="5886310"/>
                  </a:lnTo>
                  <a:lnTo>
                    <a:pt x="10593130" y="5859198"/>
                  </a:lnTo>
                  <a:lnTo>
                    <a:pt x="10627219" y="5830593"/>
                  </a:lnTo>
                  <a:lnTo>
                    <a:pt x="10660010" y="5800543"/>
                  </a:lnTo>
                  <a:lnTo>
                    <a:pt x="10691454" y="5769099"/>
                  </a:lnTo>
                  <a:lnTo>
                    <a:pt x="10721503" y="5736307"/>
                  </a:lnTo>
                  <a:lnTo>
                    <a:pt x="10750108" y="5702218"/>
                  </a:lnTo>
                  <a:lnTo>
                    <a:pt x="10777221" y="5666879"/>
                  </a:lnTo>
                  <a:lnTo>
                    <a:pt x="10802792" y="5630340"/>
                  </a:lnTo>
                  <a:lnTo>
                    <a:pt x="10826772" y="5592649"/>
                  </a:lnTo>
                  <a:lnTo>
                    <a:pt x="10849115" y="5553854"/>
                  </a:lnTo>
                  <a:lnTo>
                    <a:pt x="10869769" y="5514004"/>
                  </a:lnTo>
                  <a:lnTo>
                    <a:pt x="10888688" y="5473149"/>
                  </a:lnTo>
                  <a:lnTo>
                    <a:pt x="10905822" y="5431337"/>
                  </a:lnTo>
                  <a:lnTo>
                    <a:pt x="10921122" y="5388615"/>
                  </a:lnTo>
                  <a:lnTo>
                    <a:pt x="10934540" y="5345034"/>
                  </a:lnTo>
                  <a:lnTo>
                    <a:pt x="10946028" y="5300642"/>
                  </a:lnTo>
                  <a:lnTo>
                    <a:pt x="10955536" y="5255487"/>
                  </a:lnTo>
                  <a:lnTo>
                    <a:pt x="10963016" y="5209618"/>
                  </a:lnTo>
                  <a:lnTo>
                    <a:pt x="10968419" y="5163083"/>
                  </a:lnTo>
                  <a:lnTo>
                    <a:pt x="10971696" y="5115933"/>
                  </a:lnTo>
                  <a:lnTo>
                    <a:pt x="10972800" y="5068214"/>
                  </a:lnTo>
                  <a:lnTo>
                    <a:pt x="109728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883212" y="691116"/>
              <a:ext cx="0" cy="5555615"/>
            </a:xfrm>
            <a:custGeom>
              <a:avLst/>
              <a:gdLst/>
              <a:ahLst/>
              <a:cxnLst/>
              <a:rect l="l" t="t" r="r" b="b"/>
              <a:pathLst>
                <a:path h="5555615">
                  <a:moveTo>
                    <a:pt x="0" y="0"/>
                  </a:moveTo>
                  <a:lnTo>
                    <a:pt x="0" y="5555538"/>
                  </a:lnTo>
                </a:path>
              </a:pathLst>
            </a:custGeom>
            <a:ln w="12700">
              <a:solidFill>
                <a:srgbClr val="EA5E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03576" y="2628906"/>
            <a:ext cx="288052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b="1" spc="-10" dirty="0">
                <a:solidFill>
                  <a:srgbClr val="EA5E28"/>
                </a:solidFill>
                <a:latin typeface="Calibri"/>
                <a:cs typeface="Calibri"/>
              </a:rPr>
              <a:t>Road</a:t>
            </a:r>
            <a:r>
              <a:rPr lang="en-US" sz="5000" b="1" spc="-10" dirty="0">
                <a:solidFill>
                  <a:srgbClr val="EA5E28"/>
                </a:solidFill>
                <a:latin typeface="Calibri"/>
                <a:cs typeface="Calibri"/>
              </a:rPr>
              <a:t> M</a:t>
            </a:r>
            <a:r>
              <a:rPr sz="5000" b="1" spc="-10" dirty="0">
                <a:solidFill>
                  <a:srgbClr val="EA5E28"/>
                </a:solidFill>
                <a:latin typeface="Calibri"/>
                <a:cs typeface="Calibri"/>
              </a:rPr>
              <a:t>ap</a:t>
            </a:r>
            <a:endParaRPr sz="50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42148" y="2082097"/>
            <a:ext cx="4982210" cy="257365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820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b="1" dirty="0">
                <a:solidFill>
                  <a:schemeClr val="tx2"/>
                </a:solidFill>
                <a:latin typeface="Calibri"/>
                <a:cs typeface="Calibri"/>
              </a:rPr>
              <a:t>H.R.1</a:t>
            </a:r>
            <a:r>
              <a:rPr sz="2400" b="1" spc="-10" dirty="0">
                <a:solidFill>
                  <a:schemeClr val="tx2"/>
                </a:solidFill>
                <a:latin typeface="Calibri"/>
                <a:cs typeface="Calibri"/>
              </a:rPr>
              <a:t> Overview</a:t>
            </a:r>
            <a:endParaRPr sz="24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b="1" dirty="0">
                <a:solidFill>
                  <a:schemeClr val="tx2"/>
                </a:solidFill>
                <a:latin typeface="Calibri"/>
                <a:cs typeface="Calibri"/>
              </a:rPr>
              <a:t>Eligibility</a:t>
            </a:r>
            <a:r>
              <a:rPr sz="2400" b="1" spc="-45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chemeClr val="tx2"/>
                </a:solidFill>
                <a:latin typeface="Calibri"/>
                <a:cs typeface="Calibri"/>
              </a:rPr>
              <a:t>Redetermination</a:t>
            </a:r>
            <a:r>
              <a:rPr sz="2400" b="1" spc="-55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chemeClr val="tx2"/>
                </a:solidFill>
                <a:latin typeface="Calibri"/>
                <a:cs typeface="Calibri"/>
              </a:rPr>
              <a:t>Deep</a:t>
            </a:r>
            <a:r>
              <a:rPr sz="2400" b="1" spc="-5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chemeClr val="tx2"/>
                </a:solidFill>
                <a:latin typeface="Calibri"/>
                <a:cs typeface="Calibri"/>
              </a:rPr>
              <a:t>Dive</a:t>
            </a:r>
            <a:endParaRPr sz="24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200"/>
              </a:spcBef>
              <a:buClr>
                <a:srgbClr val="EA5E28"/>
              </a:buClr>
              <a:buSzPct val="79166"/>
              <a:buFont typeface="Courier New"/>
              <a:buChar char="o"/>
              <a:tabLst>
                <a:tab pos="697230" algn="l"/>
              </a:tabLst>
            </a:pPr>
            <a:r>
              <a:rPr sz="2400" b="1" dirty="0">
                <a:solidFill>
                  <a:schemeClr val="tx2"/>
                </a:solidFill>
                <a:latin typeface="Calibri"/>
                <a:cs typeface="Calibri"/>
              </a:rPr>
              <a:t>H.R.1</a:t>
            </a:r>
            <a:r>
              <a:rPr sz="2400" b="1" spc="-10" dirty="0">
                <a:solidFill>
                  <a:schemeClr val="tx2"/>
                </a:solidFill>
                <a:latin typeface="Calibri"/>
                <a:cs typeface="Calibri"/>
              </a:rPr>
              <a:t> Requirements</a:t>
            </a:r>
            <a:endParaRPr sz="24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219"/>
              </a:spcBef>
              <a:buClr>
                <a:srgbClr val="EA5E28"/>
              </a:buClr>
              <a:buSzPct val="79166"/>
              <a:buFont typeface="Courier New"/>
              <a:buChar char="o"/>
              <a:tabLst>
                <a:tab pos="697230" algn="l"/>
              </a:tabLst>
            </a:pPr>
            <a:r>
              <a:rPr sz="2400" b="1" spc="-10" dirty="0">
                <a:solidFill>
                  <a:schemeClr val="tx2"/>
                </a:solidFill>
                <a:latin typeface="Calibri"/>
                <a:cs typeface="Calibri"/>
              </a:rPr>
              <a:t>Implementation</a:t>
            </a:r>
            <a:r>
              <a:rPr sz="2400" b="1" spc="-25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chemeClr val="tx2"/>
                </a:solidFill>
                <a:latin typeface="Calibri"/>
                <a:cs typeface="Calibri"/>
              </a:rPr>
              <a:t>Guidance</a:t>
            </a:r>
            <a:endParaRPr sz="24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Clr>
                <a:srgbClr val="EA5E28"/>
              </a:buClr>
              <a:buSzPct val="79166"/>
              <a:buFont typeface="Courier New"/>
              <a:buChar char="o"/>
              <a:tabLst>
                <a:tab pos="697230" algn="l"/>
              </a:tabLst>
            </a:pPr>
            <a:r>
              <a:rPr sz="2400" b="1" spc="-10" dirty="0">
                <a:solidFill>
                  <a:schemeClr val="tx2"/>
                </a:solidFill>
                <a:latin typeface="Calibri"/>
                <a:cs typeface="Calibri"/>
              </a:rPr>
              <a:t>Recommendations</a:t>
            </a:r>
            <a:endParaRPr sz="24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705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b="1" spc="-10" dirty="0">
                <a:solidFill>
                  <a:schemeClr val="tx2"/>
                </a:solidFill>
                <a:latin typeface="Calibri"/>
                <a:cs typeface="Calibri"/>
              </a:rPr>
              <a:t>Resources</a:t>
            </a:r>
            <a:endParaRPr sz="24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Resources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5684" y="1590257"/>
            <a:ext cx="10208260" cy="475615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400" b="1" spc="-10" dirty="0">
                <a:solidFill>
                  <a:srgbClr val="EA5E28"/>
                </a:solidFill>
                <a:latin typeface="Calibri"/>
                <a:cs typeface="Calibri"/>
              </a:rPr>
              <a:t>Resources</a:t>
            </a:r>
            <a:r>
              <a:rPr sz="2400" b="1" spc="-5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EA5E28"/>
                </a:solidFill>
                <a:latin typeface="Calibri"/>
                <a:cs typeface="Calibri"/>
              </a:rPr>
              <a:t>published: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H.R.1</a:t>
            </a:r>
            <a:r>
              <a:rPr sz="2400" u="sng" spc="-65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Journey</a:t>
            </a:r>
            <a:r>
              <a:rPr sz="2400" u="sng" spc="-5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400" u="sng" spc="-25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Map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705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spc="-1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Work</a:t>
            </a:r>
            <a:r>
              <a:rPr sz="2400" u="sng" spc="-10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2400" u="sng" spc="-1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Requirements</a:t>
            </a:r>
            <a:r>
              <a:rPr sz="2400" u="sng" spc="-105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White</a:t>
            </a:r>
            <a:r>
              <a:rPr sz="2400" u="sng" spc="-9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2400" u="sng" spc="-1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Paper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710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4"/>
              </a:rPr>
              <a:t>Baseline</a:t>
            </a:r>
            <a:r>
              <a:rPr sz="2400" u="sng" spc="-55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4"/>
              </a:rPr>
              <a:t>Survey</a:t>
            </a:r>
            <a:r>
              <a:rPr sz="2400" u="sng" spc="-55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4"/>
              </a:rPr>
              <a:t>and</a:t>
            </a:r>
            <a:r>
              <a:rPr sz="2400" u="sng" spc="-5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2400" u="sng" spc="-1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4"/>
              </a:rPr>
              <a:t>Results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5"/>
              </a:rPr>
              <a:t>RHTP</a:t>
            </a:r>
            <a:r>
              <a:rPr sz="2400" u="sng" spc="-6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2400" u="sng" spc="-1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5"/>
              </a:rPr>
              <a:t>Webinar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705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6"/>
              </a:rPr>
              <a:t>Eligibility</a:t>
            </a:r>
            <a:r>
              <a:rPr sz="2400" u="sng" spc="-65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2400" u="sng" spc="-1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6"/>
              </a:rPr>
              <a:t>Redeterminations</a:t>
            </a:r>
            <a:r>
              <a:rPr sz="2400" u="sng" spc="-8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2400" u="sng" spc="-2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6"/>
              </a:rPr>
              <a:t>Memo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400" b="1" dirty="0">
                <a:solidFill>
                  <a:srgbClr val="EA5E28"/>
                </a:solidFill>
                <a:latin typeface="Calibri"/>
                <a:cs typeface="Calibri"/>
              </a:rPr>
              <a:t>What's</a:t>
            </a:r>
            <a:r>
              <a:rPr sz="2400" b="1" spc="-8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EA5E28"/>
                </a:solidFill>
                <a:latin typeface="Calibri"/>
                <a:cs typeface="Calibri"/>
              </a:rPr>
              <a:t>coming:</a:t>
            </a:r>
            <a:endParaRPr sz="2400" dirty="0">
              <a:latin typeface="Calibri"/>
              <a:cs typeface="Calibri"/>
            </a:endParaRPr>
          </a:p>
          <a:p>
            <a:pPr marL="241300" marR="5080" indent="-228600">
              <a:lnSpc>
                <a:spcPts val="2270"/>
              </a:lnSpc>
              <a:spcBef>
                <a:spcPts val="105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100" dirty="0">
                <a:latin typeface="Calibri"/>
                <a:cs typeface="Calibri"/>
              </a:rPr>
              <a:t>Ongoing </a:t>
            </a:r>
            <a:r>
              <a:rPr sz="2100" b="1" dirty="0">
                <a:latin typeface="Calibri"/>
                <a:cs typeface="Calibri"/>
              </a:rPr>
              <a:t>webinar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series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and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white</a:t>
            </a:r>
            <a:r>
              <a:rPr sz="2100" b="1" spc="-6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papers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highlighting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implementation strategies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considerations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Medicaid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provisions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H.R.1</a:t>
            </a:r>
            <a:endParaRPr sz="21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10"/>
              </a:spcBef>
              <a:buClr>
                <a:srgbClr val="EA5E28"/>
              </a:buClr>
              <a:buFont typeface="Arial"/>
              <a:buChar char="•"/>
              <a:tabLst>
                <a:tab pos="240665" algn="l"/>
              </a:tabLst>
            </a:pPr>
            <a:r>
              <a:rPr sz="2100" spc="-10" dirty="0">
                <a:latin typeface="Calibri"/>
                <a:cs typeface="Calibri"/>
              </a:rPr>
              <a:t>Resources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support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discussing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H.R.1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requirements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with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clients</a:t>
            </a:r>
            <a:endParaRPr sz="21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Clr>
                <a:srgbClr val="EA5E28"/>
              </a:buClr>
              <a:buFont typeface="Arial"/>
              <a:buChar char="•"/>
              <a:tabLst>
                <a:tab pos="240665" algn="l"/>
              </a:tabLst>
            </a:pPr>
            <a:r>
              <a:rPr sz="2100" dirty="0">
                <a:latin typeface="Calibri"/>
                <a:cs typeface="Calibri"/>
              </a:rPr>
              <a:t>Updated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information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new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lang="en-US" sz="2100" spc="-50" dirty="0">
                <a:latin typeface="Calibri"/>
                <a:cs typeface="Calibri"/>
              </a:rPr>
              <a:t>guidance and </a:t>
            </a:r>
            <a:r>
              <a:rPr sz="2100" dirty="0">
                <a:latin typeface="Calibri"/>
                <a:cs typeface="Calibri"/>
              </a:rPr>
              <a:t>rules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lang="en-US" sz="2100" spc="-40" dirty="0">
                <a:latin typeface="Calibri"/>
                <a:cs typeface="Calibri"/>
              </a:rPr>
              <a:t>are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issued</a:t>
            </a:r>
            <a:endParaRPr sz="2100" dirty="0">
              <a:latin typeface="Calibri"/>
              <a:cs typeface="Calibri"/>
            </a:endParaRPr>
          </a:p>
        </p:txBody>
      </p:sp>
      <p:pic>
        <p:nvPicPr>
          <p:cNvPr id="4" name="object 4" descr="A blue and orange book with a qr code  AI-generated content may be incorrect.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306756" y="626453"/>
            <a:ext cx="4495246" cy="425392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2179214" y="898330"/>
            <a:ext cx="71526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dirty="0">
                <a:solidFill>
                  <a:srgbClr val="FFFFFF"/>
                </a:solidFill>
                <a:latin typeface="Calibri"/>
                <a:cs typeface="Calibri"/>
              </a:rPr>
              <a:t>Explore</a:t>
            </a:r>
            <a:r>
              <a:rPr sz="4000" b="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4000" b="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0" dirty="0">
                <a:solidFill>
                  <a:srgbClr val="FFFFFF"/>
                </a:solidFill>
                <a:latin typeface="Calibri"/>
                <a:cs typeface="Calibri"/>
              </a:rPr>
              <a:t>National</a:t>
            </a:r>
            <a:r>
              <a:rPr sz="4000" b="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0" spc="-20" dirty="0">
                <a:solidFill>
                  <a:srgbClr val="FFFFFF"/>
                </a:solidFill>
                <a:latin typeface="Calibri"/>
                <a:cs typeface="Calibri"/>
              </a:rPr>
              <a:t>Council’s</a:t>
            </a:r>
            <a:r>
              <a:rPr sz="4000" b="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0" spc="-25" dirty="0">
                <a:solidFill>
                  <a:srgbClr val="FFFFFF"/>
                </a:solidFill>
                <a:latin typeface="Calibri"/>
                <a:cs typeface="Calibri"/>
              </a:rPr>
              <a:t>new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86826" y="1446929"/>
            <a:ext cx="7136765" cy="11830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571115" marR="5080" indent="-2559050">
              <a:lnSpc>
                <a:spcPts val="4320"/>
              </a:lnSpc>
              <a:spcBef>
                <a:spcPts val="640"/>
              </a:spcBef>
            </a:pP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H.R.1</a:t>
            </a:r>
            <a:r>
              <a:rPr sz="40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4000" spc="-114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ub</a:t>
            </a:r>
            <a:r>
              <a:rPr sz="40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40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tools,</a:t>
            </a:r>
            <a:r>
              <a:rPr sz="40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resources</a:t>
            </a:r>
            <a:r>
              <a:rPr sz="40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4000" spc="-10" dirty="0">
                <a:solidFill>
                  <a:srgbClr val="FFFFFF"/>
                </a:solidFill>
                <a:latin typeface="Calibri"/>
                <a:cs typeface="Calibri"/>
              </a:rPr>
              <a:t>guidance.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79870" y="5369105"/>
            <a:ext cx="2752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solidFill>
                  <a:srgbClr val="FFFFFF"/>
                </a:solidFill>
                <a:latin typeface="Calibri"/>
                <a:cs typeface="Calibri"/>
              </a:rPr>
              <a:t>H.R.1</a:t>
            </a:r>
            <a:r>
              <a:rPr sz="2400" i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FFFF"/>
                </a:solidFill>
                <a:latin typeface="Calibri"/>
                <a:cs typeface="Calibri"/>
              </a:rPr>
              <a:t>help</a:t>
            </a:r>
            <a:r>
              <a:rPr sz="2400" i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FFFF"/>
                </a:solidFill>
                <a:latin typeface="Calibri"/>
                <a:cs typeface="Calibri"/>
              </a:rPr>
              <a:t>starts</a:t>
            </a:r>
            <a:r>
              <a:rPr sz="2400" i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i="1" spc="-20" dirty="0">
                <a:solidFill>
                  <a:srgbClr val="FFFFFF"/>
                </a:solidFill>
                <a:latin typeface="Calibri"/>
                <a:cs typeface="Calibri"/>
              </a:rPr>
              <a:t>here.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884956" y="3058261"/>
            <a:ext cx="1730375" cy="1715770"/>
            <a:chOff x="4884956" y="3058261"/>
            <a:chExt cx="1730375" cy="1715770"/>
          </a:xfrm>
        </p:grpSpPr>
        <p:sp>
          <p:nvSpPr>
            <p:cNvPr id="7" name="object 7"/>
            <p:cNvSpPr/>
            <p:nvPr/>
          </p:nvSpPr>
          <p:spPr>
            <a:xfrm>
              <a:off x="4884956" y="3058261"/>
              <a:ext cx="1730375" cy="1715770"/>
            </a:xfrm>
            <a:custGeom>
              <a:avLst/>
              <a:gdLst/>
              <a:ahLst/>
              <a:cxnLst/>
              <a:rect l="l" t="t" r="r" b="b"/>
              <a:pathLst>
                <a:path w="1730375" h="1715770">
                  <a:moveTo>
                    <a:pt x="1730108" y="0"/>
                  </a:moveTo>
                  <a:lnTo>
                    <a:pt x="158457" y="0"/>
                  </a:lnTo>
                  <a:lnTo>
                    <a:pt x="108372" y="8078"/>
                  </a:lnTo>
                  <a:lnTo>
                    <a:pt x="64873" y="30572"/>
                  </a:lnTo>
                  <a:lnTo>
                    <a:pt x="30572" y="64873"/>
                  </a:lnTo>
                  <a:lnTo>
                    <a:pt x="8078" y="108372"/>
                  </a:lnTo>
                  <a:lnTo>
                    <a:pt x="0" y="158457"/>
                  </a:lnTo>
                  <a:lnTo>
                    <a:pt x="0" y="1715312"/>
                  </a:lnTo>
                  <a:lnTo>
                    <a:pt x="1571650" y="1715312"/>
                  </a:lnTo>
                  <a:lnTo>
                    <a:pt x="1621731" y="1707234"/>
                  </a:lnTo>
                  <a:lnTo>
                    <a:pt x="1665228" y="1684740"/>
                  </a:lnTo>
                  <a:lnTo>
                    <a:pt x="1699531" y="1650438"/>
                  </a:lnTo>
                  <a:lnTo>
                    <a:pt x="1722028" y="1606940"/>
                  </a:lnTo>
                  <a:lnTo>
                    <a:pt x="1730108" y="1556854"/>
                  </a:lnTo>
                  <a:lnTo>
                    <a:pt x="17301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98694" y="3127298"/>
              <a:ext cx="1527263" cy="154284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How</a:t>
            </a:r>
            <a:r>
              <a:rPr spc="-120" dirty="0"/>
              <a:t> </a:t>
            </a:r>
            <a:r>
              <a:rPr dirty="0"/>
              <a:t>Can</a:t>
            </a:r>
            <a:r>
              <a:rPr spc="-120" dirty="0"/>
              <a:t> </a:t>
            </a:r>
            <a:r>
              <a:rPr spc="-60" dirty="0"/>
              <a:t>You</a:t>
            </a:r>
            <a:r>
              <a:rPr spc="-114" dirty="0"/>
              <a:t> </a:t>
            </a:r>
            <a:r>
              <a:rPr dirty="0"/>
              <a:t>Stay</a:t>
            </a:r>
            <a:r>
              <a:rPr spc="-100" dirty="0"/>
              <a:t> </a:t>
            </a:r>
            <a:r>
              <a:rPr spc="-10" dirty="0"/>
              <a:t>Connected?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5685" y="1778000"/>
            <a:ext cx="6296660" cy="309499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600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b="1" dirty="0">
                <a:latin typeface="Calibri"/>
                <a:cs typeface="Calibri"/>
              </a:rPr>
              <a:t>Capitol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Connector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</a:t>
            </a:r>
            <a:r>
              <a:rPr sz="2400" i="1" dirty="0">
                <a:latin typeface="Calibri"/>
                <a:cs typeface="Calibri"/>
              </a:rPr>
              <a:t>weekly</a:t>
            </a:r>
            <a:r>
              <a:rPr sz="2400" i="1" spc="-9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federal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policy</a:t>
            </a:r>
            <a:r>
              <a:rPr sz="2400" i="1" spc="-7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update</a:t>
            </a:r>
            <a:r>
              <a:rPr sz="2400" spc="-10" dirty="0">
                <a:latin typeface="Calibri"/>
                <a:cs typeface="Calibri"/>
              </a:rPr>
              <a:t>)</a:t>
            </a:r>
            <a:endParaRPr sz="2400" dirty="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505"/>
              </a:spcBef>
              <a:buClr>
                <a:srgbClr val="EA5E28"/>
              </a:buClr>
              <a:buSzPct val="79166"/>
              <a:buFont typeface="Courier New"/>
              <a:buChar char="o"/>
              <a:tabLst>
                <a:tab pos="697230" algn="l"/>
              </a:tabLst>
            </a:pPr>
            <a:r>
              <a:rPr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Subscribe</a:t>
            </a:r>
            <a:endParaRPr sz="24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1000"/>
              </a:spcBef>
              <a:buClr>
                <a:srgbClr val="EA5E28"/>
              </a:buClr>
              <a:buFont typeface="Arial"/>
              <a:buChar char="•"/>
              <a:tabLst>
                <a:tab pos="240029" algn="l"/>
              </a:tabLst>
            </a:pPr>
            <a:r>
              <a:rPr sz="2400" b="1" dirty="0">
                <a:latin typeface="Calibri"/>
                <a:cs typeface="Calibri"/>
              </a:rPr>
              <a:t>Advocacy</a:t>
            </a:r>
            <a:r>
              <a:rPr sz="2400" b="1" spc="-1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Action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Center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current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campaigns</a:t>
            </a:r>
            <a:endParaRPr sz="2400" dirty="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500"/>
              </a:spcBef>
              <a:buClr>
                <a:srgbClr val="EA5E28"/>
              </a:buClr>
              <a:buSzPct val="79166"/>
              <a:buFont typeface="Courier New"/>
              <a:buChar char="o"/>
              <a:tabLst>
                <a:tab pos="697230" algn="l"/>
              </a:tabLst>
            </a:pPr>
            <a:r>
              <a:rPr lang="en-US" sz="24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Learn more</a:t>
            </a:r>
            <a:endParaRPr sz="2400" dirty="0">
              <a:latin typeface="Calibri"/>
              <a:cs typeface="Calibri"/>
            </a:endParaRPr>
          </a:p>
          <a:p>
            <a:pPr marL="240029" marR="5080" indent="-227329">
              <a:lnSpc>
                <a:spcPct val="100000"/>
              </a:lnSpc>
              <a:spcBef>
                <a:spcPts val="994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400" b="1" dirty="0">
                <a:latin typeface="Calibri"/>
                <a:cs typeface="Calibri"/>
              </a:rPr>
              <a:t>We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are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here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to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support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you,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please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reach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out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to 	</a:t>
            </a:r>
            <a:r>
              <a:rPr sz="2400" b="1" dirty="0">
                <a:latin typeface="Calibri"/>
                <a:cs typeface="Calibri"/>
              </a:rPr>
              <a:t>our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team!</a:t>
            </a:r>
            <a:endParaRPr sz="2400" dirty="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505"/>
              </a:spcBef>
              <a:buClr>
                <a:srgbClr val="EA5E28"/>
              </a:buClr>
              <a:buSzPct val="79166"/>
              <a:buFont typeface="Courier New"/>
              <a:buChar char="o"/>
              <a:tabLst>
                <a:tab pos="697230" algn="l"/>
              </a:tabLst>
            </a:pPr>
            <a:r>
              <a:rPr lang="en-US" sz="2400" u="sng" spc="-1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4"/>
              </a:rPr>
              <a:t>Policy@TheNationalCouncil.org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 descr="A group of people holding puzzle pieces  Description automatically generated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334186" y="1932901"/>
            <a:ext cx="4225683" cy="297468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73651" y="4581085"/>
            <a:ext cx="23780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solidFill>
                  <a:srgbClr val="FFFFFF"/>
                </a:solidFill>
              </a:rPr>
              <a:t>Thank</a:t>
            </a:r>
            <a:r>
              <a:rPr sz="4000" spc="-85" dirty="0">
                <a:solidFill>
                  <a:srgbClr val="FFFFFF"/>
                </a:solidFill>
              </a:rPr>
              <a:t> </a:t>
            </a:r>
            <a:r>
              <a:rPr sz="4000" spc="-20" dirty="0">
                <a:solidFill>
                  <a:srgbClr val="FFFFFF"/>
                </a:solidFill>
              </a:rPr>
              <a:t>you!</a:t>
            </a:r>
            <a:endParaRPr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73651" y="4581085"/>
            <a:ext cx="354520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solidFill>
                  <a:srgbClr val="FFFFFF"/>
                </a:solidFill>
              </a:rPr>
              <a:t>H.R.1</a:t>
            </a:r>
            <a:r>
              <a:rPr sz="4000" spc="-10" dirty="0">
                <a:solidFill>
                  <a:srgbClr val="FFFFFF"/>
                </a:solidFill>
              </a:rPr>
              <a:t> Overview</a:t>
            </a:r>
            <a:endParaRPr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H.R.1</a:t>
            </a:r>
            <a:r>
              <a:rPr spc="20" dirty="0"/>
              <a:t> </a:t>
            </a:r>
            <a:r>
              <a:rPr spc="-10" dirty="0"/>
              <a:t>Overview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5685" y="1694413"/>
            <a:ext cx="7229115" cy="3254737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41300" marR="553085" indent="-228600">
              <a:lnSpc>
                <a:spcPts val="2270"/>
              </a:lnSpc>
              <a:spcBef>
                <a:spcPts val="38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100" dirty="0">
                <a:latin typeface="Calibri"/>
                <a:cs typeface="Calibri"/>
              </a:rPr>
              <a:t>H.R.1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contains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bulk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domestic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policy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agenda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the </a:t>
            </a:r>
            <a:r>
              <a:rPr sz="2100" dirty="0">
                <a:latin typeface="Calibri"/>
                <a:cs typeface="Calibri"/>
              </a:rPr>
              <a:t>current</a:t>
            </a:r>
            <a:r>
              <a:rPr sz="2100" spc="-9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Congress.</a:t>
            </a:r>
            <a:endParaRPr sz="2100" dirty="0">
              <a:latin typeface="Calibri"/>
              <a:cs typeface="Calibri"/>
            </a:endParaRPr>
          </a:p>
          <a:p>
            <a:pPr marL="698500" marR="111125" lvl="1" indent="-228600">
              <a:lnSpc>
                <a:spcPts val="2270"/>
              </a:lnSpc>
              <a:spcBef>
                <a:spcPts val="490"/>
              </a:spcBef>
              <a:buClr>
                <a:srgbClr val="EA5E28"/>
              </a:buClr>
              <a:buSzPct val="78571"/>
              <a:buFont typeface="Courier New"/>
              <a:buChar char="o"/>
              <a:tabLst>
                <a:tab pos="698500" algn="l"/>
              </a:tabLst>
            </a:pPr>
            <a:r>
              <a:rPr sz="2100" dirty="0">
                <a:latin typeface="Calibri"/>
                <a:cs typeface="Calibri"/>
              </a:rPr>
              <a:t>H.R.1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partially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offsets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cost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tax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cuts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other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spending </a:t>
            </a:r>
            <a:r>
              <a:rPr sz="2100" dirty="0">
                <a:latin typeface="Calibri"/>
                <a:cs typeface="Calibri"/>
              </a:rPr>
              <a:t>items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bill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through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new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restrictions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Medicaid.</a:t>
            </a:r>
            <a:endParaRPr sz="2100" dirty="0">
              <a:latin typeface="Calibri"/>
              <a:cs typeface="Calibri"/>
            </a:endParaRPr>
          </a:p>
          <a:p>
            <a:pPr marL="241300" marR="5080" indent="-228600">
              <a:lnSpc>
                <a:spcPts val="2270"/>
              </a:lnSpc>
              <a:spcBef>
                <a:spcPts val="1005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100" dirty="0">
                <a:latin typeface="Calibri"/>
                <a:cs typeface="Calibri"/>
              </a:rPr>
              <a:t>Overall,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new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law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will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result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significant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funding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reductions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to </a:t>
            </a:r>
            <a:r>
              <a:rPr lang="en-US" sz="2100" dirty="0">
                <a:latin typeface="Calibri"/>
                <a:cs typeface="Calibri"/>
              </a:rPr>
              <a:t>Medicaid</a:t>
            </a:r>
            <a:r>
              <a:rPr sz="2100" spc="-10" dirty="0">
                <a:latin typeface="Calibri"/>
                <a:cs typeface="Calibri"/>
              </a:rPr>
              <a:t>,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many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cases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phased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over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next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decade.</a:t>
            </a:r>
            <a:endParaRPr sz="2100" dirty="0">
              <a:latin typeface="Calibri"/>
              <a:cs typeface="Calibri"/>
            </a:endParaRPr>
          </a:p>
          <a:p>
            <a:pPr marL="697865" lvl="1" indent="-227965">
              <a:lnSpc>
                <a:spcPts val="2395"/>
              </a:lnSpc>
              <a:spcBef>
                <a:spcPts val="204"/>
              </a:spcBef>
              <a:buClr>
                <a:srgbClr val="EA5E28"/>
              </a:buClr>
              <a:buSzPct val="78571"/>
              <a:buFont typeface="Courier New"/>
              <a:buChar char="o"/>
              <a:tabLst>
                <a:tab pos="697865" algn="l"/>
              </a:tabLst>
            </a:pPr>
            <a:r>
              <a:rPr sz="2100" dirty="0">
                <a:latin typeface="Calibri"/>
                <a:cs typeface="Calibri"/>
              </a:rPr>
              <a:t>The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Congressional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Budget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Office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estimates</a:t>
            </a:r>
            <a:r>
              <a:rPr lang="en-US"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that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Medicaid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provisions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could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lead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10</a:t>
            </a:r>
            <a:r>
              <a:rPr sz="2100" b="1" spc="-7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100" b="1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million</a:t>
            </a:r>
            <a:r>
              <a:rPr sz="2100" b="1" spc="-55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100" b="1" spc="-10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people</a:t>
            </a:r>
            <a:r>
              <a:rPr lang="en-US" sz="2100" b="1" dirty="0">
                <a:latin typeface="Calibri"/>
                <a:cs typeface="Calibri"/>
              </a:rPr>
              <a:t> </a:t>
            </a:r>
            <a:r>
              <a:rPr lang="en-US" sz="2100" dirty="0">
                <a:latin typeface="Calibri"/>
                <a:cs typeface="Calibri"/>
              </a:rPr>
              <a:t>l</a:t>
            </a:r>
            <a:r>
              <a:rPr sz="2100" dirty="0">
                <a:latin typeface="Calibri"/>
                <a:cs typeface="Calibri"/>
              </a:rPr>
              <a:t>osing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coverage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by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2034.</a:t>
            </a:r>
            <a:endParaRPr sz="21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293235" y="2114588"/>
            <a:ext cx="3207385" cy="3268979"/>
            <a:chOff x="8293235" y="2114588"/>
            <a:chExt cx="3207385" cy="3268979"/>
          </a:xfrm>
        </p:grpSpPr>
        <p:sp>
          <p:nvSpPr>
            <p:cNvPr id="5" name="object 5"/>
            <p:cNvSpPr/>
            <p:nvPr/>
          </p:nvSpPr>
          <p:spPr>
            <a:xfrm>
              <a:off x="8293235" y="2114588"/>
              <a:ext cx="3207385" cy="3268979"/>
            </a:xfrm>
            <a:custGeom>
              <a:avLst/>
              <a:gdLst/>
              <a:ahLst/>
              <a:cxnLst/>
              <a:rect l="l" t="t" r="r" b="b"/>
              <a:pathLst>
                <a:path w="3207384" h="3268979">
                  <a:moveTo>
                    <a:pt x="1603438" y="0"/>
                  </a:moveTo>
                  <a:lnTo>
                    <a:pt x="1555304" y="722"/>
                  </a:lnTo>
                  <a:lnTo>
                    <a:pt x="1507523" y="2875"/>
                  </a:lnTo>
                  <a:lnTo>
                    <a:pt x="1460114" y="6439"/>
                  </a:lnTo>
                  <a:lnTo>
                    <a:pt x="1413098" y="11394"/>
                  </a:lnTo>
                  <a:lnTo>
                    <a:pt x="1366493" y="17719"/>
                  </a:lnTo>
                  <a:lnTo>
                    <a:pt x="1320320" y="25394"/>
                  </a:lnTo>
                  <a:lnTo>
                    <a:pt x="1274598" y="34400"/>
                  </a:lnTo>
                  <a:lnTo>
                    <a:pt x="1229348" y="44715"/>
                  </a:lnTo>
                  <a:lnTo>
                    <a:pt x="1184590" y="56319"/>
                  </a:lnTo>
                  <a:lnTo>
                    <a:pt x="1140342" y="69193"/>
                  </a:lnTo>
                  <a:lnTo>
                    <a:pt x="1096626" y="83315"/>
                  </a:lnTo>
                  <a:lnTo>
                    <a:pt x="1053460" y="98667"/>
                  </a:lnTo>
                  <a:lnTo>
                    <a:pt x="1010866" y="115227"/>
                  </a:lnTo>
                  <a:lnTo>
                    <a:pt x="968861" y="132975"/>
                  </a:lnTo>
                  <a:lnTo>
                    <a:pt x="927467" y="151892"/>
                  </a:lnTo>
                  <a:lnTo>
                    <a:pt x="886703" y="171957"/>
                  </a:lnTo>
                  <a:lnTo>
                    <a:pt x="846590" y="193149"/>
                  </a:lnTo>
                  <a:lnTo>
                    <a:pt x="807146" y="215449"/>
                  </a:lnTo>
                  <a:lnTo>
                    <a:pt x="768392" y="238835"/>
                  </a:lnTo>
                  <a:lnTo>
                    <a:pt x="730347" y="263289"/>
                  </a:lnTo>
                  <a:lnTo>
                    <a:pt x="693032" y="288790"/>
                  </a:lnTo>
                  <a:lnTo>
                    <a:pt x="656466" y="315318"/>
                  </a:lnTo>
                  <a:lnTo>
                    <a:pt x="620670" y="342851"/>
                  </a:lnTo>
                  <a:lnTo>
                    <a:pt x="585662" y="371371"/>
                  </a:lnTo>
                  <a:lnTo>
                    <a:pt x="551463" y="400857"/>
                  </a:lnTo>
                  <a:lnTo>
                    <a:pt x="518093" y="431288"/>
                  </a:lnTo>
                  <a:lnTo>
                    <a:pt x="485571" y="462645"/>
                  </a:lnTo>
                  <a:lnTo>
                    <a:pt x="453917" y="494907"/>
                  </a:lnTo>
                  <a:lnTo>
                    <a:pt x="423152" y="528054"/>
                  </a:lnTo>
                  <a:lnTo>
                    <a:pt x="393295" y="562066"/>
                  </a:lnTo>
                  <a:lnTo>
                    <a:pt x="364365" y="596922"/>
                  </a:lnTo>
                  <a:lnTo>
                    <a:pt x="336383" y="632603"/>
                  </a:lnTo>
                  <a:lnTo>
                    <a:pt x="309369" y="669088"/>
                  </a:lnTo>
                  <a:lnTo>
                    <a:pt x="283342" y="706357"/>
                  </a:lnTo>
                  <a:lnTo>
                    <a:pt x="258322" y="744389"/>
                  </a:lnTo>
                  <a:lnTo>
                    <a:pt x="234330" y="783165"/>
                  </a:lnTo>
                  <a:lnTo>
                    <a:pt x="211384" y="822664"/>
                  </a:lnTo>
                  <a:lnTo>
                    <a:pt x="189505" y="862866"/>
                  </a:lnTo>
                  <a:lnTo>
                    <a:pt x="168713" y="903751"/>
                  </a:lnTo>
                  <a:lnTo>
                    <a:pt x="149027" y="945298"/>
                  </a:lnTo>
                  <a:lnTo>
                    <a:pt x="130467" y="987488"/>
                  </a:lnTo>
                  <a:lnTo>
                    <a:pt x="113053" y="1030300"/>
                  </a:lnTo>
                  <a:lnTo>
                    <a:pt x="96805" y="1073713"/>
                  </a:lnTo>
                  <a:lnTo>
                    <a:pt x="81744" y="1117708"/>
                  </a:lnTo>
                  <a:lnTo>
                    <a:pt x="67887" y="1162265"/>
                  </a:lnTo>
                  <a:lnTo>
                    <a:pt x="55256" y="1207363"/>
                  </a:lnTo>
                  <a:lnTo>
                    <a:pt x="43871" y="1252982"/>
                  </a:lnTo>
                  <a:lnTo>
                    <a:pt x="33751" y="1299101"/>
                  </a:lnTo>
                  <a:lnTo>
                    <a:pt x="24915" y="1345702"/>
                  </a:lnTo>
                  <a:lnTo>
                    <a:pt x="17385" y="1392762"/>
                  </a:lnTo>
                  <a:lnTo>
                    <a:pt x="11179" y="1440263"/>
                  </a:lnTo>
                  <a:lnTo>
                    <a:pt x="6318" y="1488183"/>
                  </a:lnTo>
                  <a:lnTo>
                    <a:pt x="2821" y="1536503"/>
                  </a:lnTo>
                  <a:lnTo>
                    <a:pt x="708" y="1585202"/>
                  </a:lnTo>
                  <a:lnTo>
                    <a:pt x="0" y="1634261"/>
                  </a:lnTo>
                  <a:lnTo>
                    <a:pt x="708" y="1683319"/>
                  </a:lnTo>
                  <a:lnTo>
                    <a:pt x="2821" y="1732019"/>
                  </a:lnTo>
                  <a:lnTo>
                    <a:pt x="6318" y="1780339"/>
                  </a:lnTo>
                  <a:lnTo>
                    <a:pt x="11179" y="1828259"/>
                  </a:lnTo>
                  <a:lnTo>
                    <a:pt x="17385" y="1875760"/>
                  </a:lnTo>
                  <a:lnTo>
                    <a:pt x="24915" y="1922820"/>
                  </a:lnTo>
                  <a:lnTo>
                    <a:pt x="33751" y="1969420"/>
                  </a:lnTo>
                  <a:lnTo>
                    <a:pt x="43871" y="2015540"/>
                  </a:lnTo>
                  <a:lnTo>
                    <a:pt x="55256" y="2061159"/>
                  </a:lnTo>
                  <a:lnTo>
                    <a:pt x="67887" y="2106257"/>
                  </a:lnTo>
                  <a:lnTo>
                    <a:pt x="81744" y="2150813"/>
                  </a:lnTo>
                  <a:lnTo>
                    <a:pt x="96805" y="2194809"/>
                  </a:lnTo>
                  <a:lnTo>
                    <a:pt x="113053" y="2238222"/>
                  </a:lnTo>
                  <a:lnTo>
                    <a:pt x="130467" y="2281034"/>
                  </a:lnTo>
                  <a:lnTo>
                    <a:pt x="149027" y="2323224"/>
                  </a:lnTo>
                  <a:lnTo>
                    <a:pt x="168713" y="2364771"/>
                  </a:lnTo>
                  <a:lnTo>
                    <a:pt x="189505" y="2405656"/>
                  </a:lnTo>
                  <a:lnTo>
                    <a:pt x="211384" y="2445858"/>
                  </a:lnTo>
                  <a:lnTo>
                    <a:pt x="234330" y="2485357"/>
                  </a:lnTo>
                  <a:lnTo>
                    <a:pt x="258322" y="2524133"/>
                  </a:lnTo>
                  <a:lnTo>
                    <a:pt x="283342" y="2562165"/>
                  </a:lnTo>
                  <a:lnTo>
                    <a:pt x="309369" y="2599434"/>
                  </a:lnTo>
                  <a:lnTo>
                    <a:pt x="336383" y="2635919"/>
                  </a:lnTo>
                  <a:lnTo>
                    <a:pt x="364365" y="2671599"/>
                  </a:lnTo>
                  <a:lnTo>
                    <a:pt x="393295" y="2706456"/>
                  </a:lnTo>
                  <a:lnTo>
                    <a:pt x="423152" y="2740468"/>
                  </a:lnTo>
                  <a:lnTo>
                    <a:pt x="453917" y="2773615"/>
                  </a:lnTo>
                  <a:lnTo>
                    <a:pt x="485571" y="2805877"/>
                  </a:lnTo>
                  <a:lnTo>
                    <a:pt x="518093" y="2837234"/>
                  </a:lnTo>
                  <a:lnTo>
                    <a:pt x="551463" y="2867665"/>
                  </a:lnTo>
                  <a:lnTo>
                    <a:pt x="585662" y="2897151"/>
                  </a:lnTo>
                  <a:lnTo>
                    <a:pt x="620670" y="2925671"/>
                  </a:lnTo>
                  <a:lnTo>
                    <a:pt x="656466" y="2953204"/>
                  </a:lnTo>
                  <a:lnTo>
                    <a:pt x="693032" y="2979732"/>
                  </a:lnTo>
                  <a:lnTo>
                    <a:pt x="730347" y="3005232"/>
                  </a:lnTo>
                  <a:lnTo>
                    <a:pt x="768392" y="3029686"/>
                  </a:lnTo>
                  <a:lnTo>
                    <a:pt x="807146" y="3053073"/>
                  </a:lnTo>
                  <a:lnTo>
                    <a:pt x="846590" y="3075373"/>
                  </a:lnTo>
                  <a:lnTo>
                    <a:pt x="886703" y="3096565"/>
                  </a:lnTo>
                  <a:lnTo>
                    <a:pt x="927467" y="3116630"/>
                  </a:lnTo>
                  <a:lnTo>
                    <a:pt x="968861" y="3135546"/>
                  </a:lnTo>
                  <a:lnTo>
                    <a:pt x="1010866" y="3153295"/>
                  </a:lnTo>
                  <a:lnTo>
                    <a:pt x="1053460" y="3169855"/>
                  </a:lnTo>
                  <a:lnTo>
                    <a:pt x="1096626" y="3185206"/>
                  </a:lnTo>
                  <a:lnTo>
                    <a:pt x="1140342" y="3199329"/>
                  </a:lnTo>
                  <a:lnTo>
                    <a:pt x="1184590" y="3212203"/>
                  </a:lnTo>
                  <a:lnTo>
                    <a:pt x="1229348" y="3223807"/>
                  </a:lnTo>
                  <a:lnTo>
                    <a:pt x="1274598" y="3234122"/>
                  </a:lnTo>
                  <a:lnTo>
                    <a:pt x="1320320" y="3243127"/>
                  </a:lnTo>
                  <a:lnTo>
                    <a:pt x="1366493" y="3250803"/>
                  </a:lnTo>
                  <a:lnTo>
                    <a:pt x="1413098" y="3257128"/>
                  </a:lnTo>
                  <a:lnTo>
                    <a:pt x="1460114" y="3262083"/>
                  </a:lnTo>
                  <a:lnTo>
                    <a:pt x="1507523" y="3265647"/>
                  </a:lnTo>
                  <a:lnTo>
                    <a:pt x="1555304" y="3267800"/>
                  </a:lnTo>
                  <a:lnTo>
                    <a:pt x="1603438" y="3268522"/>
                  </a:lnTo>
                  <a:lnTo>
                    <a:pt x="1651572" y="3267800"/>
                  </a:lnTo>
                  <a:lnTo>
                    <a:pt x="1699353" y="3265647"/>
                  </a:lnTo>
                  <a:lnTo>
                    <a:pt x="1746762" y="3262083"/>
                  </a:lnTo>
                  <a:lnTo>
                    <a:pt x="1793779" y="3257128"/>
                  </a:lnTo>
                  <a:lnTo>
                    <a:pt x="1840384" y="3250803"/>
                  </a:lnTo>
                  <a:lnTo>
                    <a:pt x="1886557" y="3243127"/>
                  </a:lnTo>
                  <a:lnTo>
                    <a:pt x="1932278" y="3234122"/>
                  </a:lnTo>
                  <a:lnTo>
                    <a:pt x="1977528" y="3223807"/>
                  </a:lnTo>
                  <a:lnTo>
                    <a:pt x="2022287" y="3212203"/>
                  </a:lnTo>
                  <a:lnTo>
                    <a:pt x="2066535" y="3199329"/>
                  </a:lnTo>
                  <a:lnTo>
                    <a:pt x="2110251" y="3185206"/>
                  </a:lnTo>
                  <a:lnTo>
                    <a:pt x="2153417" y="3169855"/>
                  </a:lnTo>
                  <a:lnTo>
                    <a:pt x="2196012" y="3153295"/>
                  </a:lnTo>
                  <a:lnTo>
                    <a:pt x="2238017" y="3135546"/>
                  </a:lnTo>
                  <a:lnTo>
                    <a:pt x="2279411" y="3116630"/>
                  </a:lnTo>
                  <a:lnTo>
                    <a:pt x="2320175" y="3096565"/>
                  </a:lnTo>
                  <a:lnTo>
                    <a:pt x="2360289" y="3075373"/>
                  </a:lnTo>
                  <a:lnTo>
                    <a:pt x="2399733" y="3053073"/>
                  </a:lnTo>
                  <a:lnTo>
                    <a:pt x="2438488" y="3029686"/>
                  </a:lnTo>
                  <a:lnTo>
                    <a:pt x="2476532" y="3005232"/>
                  </a:lnTo>
                  <a:lnTo>
                    <a:pt x="2513848" y="2979732"/>
                  </a:lnTo>
                  <a:lnTo>
                    <a:pt x="2550414" y="2953204"/>
                  </a:lnTo>
                  <a:lnTo>
                    <a:pt x="2586211" y="2925671"/>
                  </a:lnTo>
                  <a:lnTo>
                    <a:pt x="2621219" y="2897151"/>
                  </a:lnTo>
                  <a:lnTo>
                    <a:pt x="2655418" y="2867665"/>
                  </a:lnTo>
                  <a:lnTo>
                    <a:pt x="2688789" y="2837234"/>
                  </a:lnTo>
                  <a:lnTo>
                    <a:pt x="2721311" y="2805877"/>
                  </a:lnTo>
                  <a:lnTo>
                    <a:pt x="2752965" y="2773615"/>
                  </a:lnTo>
                  <a:lnTo>
                    <a:pt x="2783731" y="2740468"/>
                  </a:lnTo>
                  <a:lnTo>
                    <a:pt x="2813589" y="2706456"/>
                  </a:lnTo>
                  <a:lnTo>
                    <a:pt x="2842518" y="2671599"/>
                  </a:lnTo>
                  <a:lnTo>
                    <a:pt x="2870501" y="2635919"/>
                  </a:lnTo>
                  <a:lnTo>
                    <a:pt x="2897515" y="2599434"/>
                  </a:lnTo>
                  <a:lnTo>
                    <a:pt x="2923542" y="2562165"/>
                  </a:lnTo>
                  <a:lnTo>
                    <a:pt x="2948562" y="2524133"/>
                  </a:lnTo>
                  <a:lnTo>
                    <a:pt x="2972555" y="2485357"/>
                  </a:lnTo>
                  <a:lnTo>
                    <a:pt x="2995502" y="2445858"/>
                  </a:lnTo>
                  <a:lnTo>
                    <a:pt x="3017381" y="2405656"/>
                  </a:lnTo>
                  <a:lnTo>
                    <a:pt x="3038174" y="2364771"/>
                  </a:lnTo>
                  <a:lnTo>
                    <a:pt x="3057860" y="2323224"/>
                  </a:lnTo>
                  <a:lnTo>
                    <a:pt x="3076420" y="2281034"/>
                  </a:lnTo>
                  <a:lnTo>
                    <a:pt x="3093834" y="2238222"/>
                  </a:lnTo>
                  <a:lnTo>
                    <a:pt x="3110082" y="2194809"/>
                  </a:lnTo>
                  <a:lnTo>
                    <a:pt x="3125144" y="2150813"/>
                  </a:lnTo>
                  <a:lnTo>
                    <a:pt x="3139000" y="2106257"/>
                  </a:lnTo>
                  <a:lnTo>
                    <a:pt x="3151631" y="2061159"/>
                  </a:lnTo>
                  <a:lnTo>
                    <a:pt x="3163017" y="2015540"/>
                  </a:lnTo>
                  <a:lnTo>
                    <a:pt x="3173138" y="1969420"/>
                  </a:lnTo>
                  <a:lnTo>
                    <a:pt x="3181973" y="1922820"/>
                  </a:lnTo>
                  <a:lnTo>
                    <a:pt x="3189504" y="1875760"/>
                  </a:lnTo>
                  <a:lnTo>
                    <a:pt x="3195709" y="1828259"/>
                  </a:lnTo>
                  <a:lnTo>
                    <a:pt x="3200571" y="1780339"/>
                  </a:lnTo>
                  <a:lnTo>
                    <a:pt x="3204068" y="1732019"/>
                  </a:lnTo>
                  <a:lnTo>
                    <a:pt x="3206181" y="1683319"/>
                  </a:lnTo>
                  <a:lnTo>
                    <a:pt x="3206889" y="1634261"/>
                  </a:lnTo>
                  <a:lnTo>
                    <a:pt x="3206181" y="1585202"/>
                  </a:lnTo>
                  <a:lnTo>
                    <a:pt x="3204068" y="1536503"/>
                  </a:lnTo>
                  <a:lnTo>
                    <a:pt x="3200571" y="1488183"/>
                  </a:lnTo>
                  <a:lnTo>
                    <a:pt x="3195709" y="1440263"/>
                  </a:lnTo>
                  <a:lnTo>
                    <a:pt x="3189504" y="1392762"/>
                  </a:lnTo>
                  <a:lnTo>
                    <a:pt x="3181973" y="1345702"/>
                  </a:lnTo>
                  <a:lnTo>
                    <a:pt x="3173138" y="1299101"/>
                  </a:lnTo>
                  <a:lnTo>
                    <a:pt x="3163017" y="1252982"/>
                  </a:lnTo>
                  <a:lnTo>
                    <a:pt x="3151631" y="1207363"/>
                  </a:lnTo>
                  <a:lnTo>
                    <a:pt x="3139000" y="1162265"/>
                  </a:lnTo>
                  <a:lnTo>
                    <a:pt x="3125144" y="1117708"/>
                  </a:lnTo>
                  <a:lnTo>
                    <a:pt x="3110082" y="1073713"/>
                  </a:lnTo>
                  <a:lnTo>
                    <a:pt x="3093834" y="1030300"/>
                  </a:lnTo>
                  <a:lnTo>
                    <a:pt x="3076420" y="987488"/>
                  </a:lnTo>
                  <a:lnTo>
                    <a:pt x="3057860" y="945298"/>
                  </a:lnTo>
                  <a:lnTo>
                    <a:pt x="3038174" y="903751"/>
                  </a:lnTo>
                  <a:lnTo>
                    <a:pt x="3017381" y="862866"/>
                  </a:lnTo>
                  <a:lnTo>
                    <a:pt x="2995502" y="822664"/>
                  </a:lnTo>
                  <a:lnTo>
                    <a:pt x="2972555" y="783165"/>
                  </a:lnTo>
                  <a:lnTo>
                    <a:pt x="2948562" y="744389"/>
                  </a:lnTo>
                  <a:lnTo>
                    <a:pt x="2923542" y="706357"/>
                  </a:lnTo>
                  <a:lnTo>
                    <a:pt x="2897515" y="669088"/>
                  </a:lnTo>
                  <a:lnTo>
                    <a:pt x="2870501" y="632603"/>
                  </a:lnTo>
                  <a:lnTo>
                    <a:pt x="2842518" y="596922"/>
                  </a:lnTo>
                  <a:lnTo>
                    <a:pt x="2813589" y="562066"/>
                  </a:lnTo>
                  <a:lnTo>
                    <a:pt x="2783731" y="528054"/>
                  </a:lnTo>
                  <a:lnTo>
                    <a:pt x="2752965" y="494907"/>
                  </a:lnTo>
                  <a:lnTo>
                    <a:pt x="2721311" y="462645"/>
                  </a:lnTo>
                  <a:lnTo>
                    <a:pt x="2688789" y="431288"/>
                  </a:lnTo>
                  <a:lnTo>
                    <a:pt x="2655418" y="400857"/>
                  </a:lnTo>
                  <a:lnTo>
                    <a:pt x="2621219" y="371371"/>
                  </a:lnTo>
                  <a:lnTo>
                    <a:pt x="2586211" y="342851"/>
                  </a:lnTo>
                  <a:lnTo>
                    <a:pt x="2550414" y="315318"/>
                  </a:lnTo>
                  <a:lnTo>
                    <a:pt x="2513848" y="288790"/>
                  </a:lnTo>
                  <a:lnTo>
                    <a:pt x="2476532" y="263289"/>
                  </a:lnTo>
                  <a:lnTo>
                    <a:pt x="2438488" y="238835"/>
                  </a:lnTo>
                  <a:lnTo>
                    <a:pt x="2399733" y="215449"/>
                  </a:lnTo>
                  <a:lnTo>
                    <a:pt x="2360289" y="193149"/>
                  </a:lnTo>
                  <a:lnTo>
                    <a:pt x="2320175" y="171957"/>
                  </a:lnTo>
                  <a:lnTo>
                    <a:pt x="2279411" y="151892"/>
                  </a:lnTo>
                  <a:lnTo>
                    <a:pt x="2238017" y="132975"/>
                  </a:lnTo>
                  <a:lnTo>
                    <a:pt x="2196012" y="115227"/>
                  </a:lnTo>
                  <a:lnTo>
                    <a:pt x="2153417" y="98667"/>
                  </a:lnTo>
                  <a:lnTo>
                    <a:pt x="2110251" y="83315"/>
                  </a:lnTo>
                  <a:lnTo>
                    <a:pt x="2066535" y="69193"/>
                  </a:lnTo>
                  <a:lnTo>
                    <a:pt x="2022287" y="56319"/>
                  </a:lnTo>
                  <a:lnTo>
                    <a:pt x="1977528" y="44715"/>
                  </a:lnTo>
                  <a:lnTo>
                    <a:pt x="1932278" y="34400"/>
                  </a:lnTo>
                  <a:lnTo>
                    <a:pt x="1886557" y="25394"/>
                  </a:lnTo>
                  <a:lnTo>
                    <a:pt x="1840384" y="17719"/>
                  </a:lnTo>
                  <a:lnTo>
                    <a:pt x="1793779" y="11394"/>
                  </a:lnTo>
                  <a:lnTo>
                    <a:pt x="1746762" y="6439"/>
                  </a:lnTo>
                  <a:lnTo>
                    <a:pt x="1699353" y="2875"/>
                  </a:lnTo>
                  <a:lnTo>
                    <a:pt x="1651572" y="722"/>
                  </a:lnTo>
                  <a:lnTo>
                    <a:pt x="1603438" y="0"/>
                  </a:lnTo>
                  <a:close/>
                </a:path>
              </a:pathLst>
            </a:custGeom>
            <a:solidFill>
              <a:srgbClr val="6CA1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10096" y="2448973"/>
              <a:ext cx="2159438" cy="225724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95684" y="308070"/>
            <a:ext cx="8703310" cy="1300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0"/>
              </a:spcBef>
            </a:pPr>
            <a:r>
              <a:rPr dirty="0"/>
              <a:t>Medicaid's</a:t>
            </a:r>
            <a:r>
              <a:rPr spc="-114" dirty="0"/>
              <a:t> </a:t>
            </a:r>
            <a:r>
              <a:rPr dirty="0"/>
              <a:t>Role</a:t>
            </a:r>
            <a:r>
              <a:rPr spc="-95" dirty="0"/>
              <a:t> </a:t>
            </a:r>
            <a:r>
              <a:rPr dirty="0"/>
              <a:t>in</a:t>
            </a:r>
            <a:r>
              <a:rPr spc="-80" dirty="0"/>
              <a:t> </a:t>
            </a:r>
            <a:r>
              <a:rPr dirty="0"/>
              <a:t>Mental</a:t>
            </a:r>
            <a:r>
              <a:rPr spc="-90" dirty="0"/>
              <a:t> </a:t>
            </a:r>
            <a:r>
              <a:rPr dirty="0"/>
              <a:t>Health</a:t>
            </a:r>
            <a:r>
              <a:rPr spc="-90" dirty="0"/>
              <a:t> </a:t>
            </a:r>
            <a:r>
              <a:rPr spc="-25" dirty="0"/>
              <a:t>and </a:t>
            </a:r>
            <a:r>
              <a:rPr dirty="0"/>
              <a:t>Substance</a:t>
            </a:r>
            <a:r>
              <a:rPr spc="-100" dirty="0"/>
              <a:t> </a:t>
            </a:r>
            <a:r>
              <a:rPr dirty="0"/>
              <a:t>Use</a:t>
            </a:r>
            <a:r>
              <a:rPr spc="-90" dirty="0"/>
              <a:t> </a:t>
            </a:r>
            <a:r>
              <a:rPr spc="-20" dirty="0"/>
              <a:t>Care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68931" y="1810088"/>
            <a:ext cx="5617845" cy="302768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 marR="288290" indent="-228600">
              <a:lnSpc>
                <a:spcPts val="2380"/>
              </a:lnSpc>
              <a:spcBef>
                <a:spcPts val="3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Medicaid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largest</a:t>
            </a:r>
            <a:r>
              <a:rPr sz="2200" b="1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U.S.</a:t>
            </a:r>
            <a:r>
              <a:rPr sz="2200" b="1" spc="-7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payer</a:t>
            </a:r>
            <a:r>
              <a:rPr sz="2200" b="1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for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mental </a:t>
            </a:r>
            <a:r>
              <a:rPr sz="2200" b="1" dirty="0">
                <a:latin typeface="Calibri"/>
                <a:cs typeface="Calibri"/>
              </a:rPr>
              <a:t>health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and</a:t>
            </a:r>
            <a:r>
              <a:rPr sz="2200" b="1" spc="-5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substance</a:t>
            </a:r>
            <a:r>
              <a:rPr sz="2200" b="1" spc="-3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use</a:t>
            </a:r>
            <a:r>
              <a:rPr sz="2200" b="1" spc="-5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care</a:t>
            </a:r>
            <a:r>
              <a:rPr sz="2200" spc="-1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 marL="240665" marR="830580" indent="-228600">
              <a:lnSpc>
                <a:spcPts val="2380"/>
              </a:lnSpc>
              <a:spcBef>
                <a:spcPts val="990"/>
              </a:spcBef>
              <a:buClr>
                <a:srgbClr val="EA5E28"/>
              </a:buClr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Calibri"/>
                <a:cs typeface="Calibri"/>
              </a:rPr>
              <a:t>Medicaid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pays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approximately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25%</a:t>
            </a:r>
            <a:r>
              <a:rPr sz="2200" b="1" spc="-75" dirty="0">
                <a:latin typeface="Calibri"/>
                <a:cs typeface="Calibri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of </a:t>
            </a:r>
            <a:r>
              <a:rPr sz="2200" b="1" dirty="0">
                <a:latin typeface="Calibri"/>
                <a:cs typeface="Calibri"/>
              </a:rPr>
              <a:t>mental</a:t>
            </a:r>
            <a:r>
              <a:rPr sz="2200" b="1" spc="-1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health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services</a:t>
            </a:r>
            <a:r>
              <a:rPr sz="2200" b="1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40%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of</a:t>
            </a:r>
            <a:r>
              <a:rPr sz="2200" b="1" spc="-25" dirty="0">
                <a:latin typeface="Calibri"/>
                <a:cs typeface="Calibri"/>
              </a:rPr>
              <a:t> all </a:t>
            </a:r>
            <a:r>
              <a:rPr sz="2200" b="1" spc="-10" dirty="0">
                <a:latin typeface="Calibri"/>
                <a:cs typeface="Calibri"/>
              </a:rPr>
              <a:t>substance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use</a:t>
            </a:r>
            <a:r>
              <a:rPr sz="2200" b="1" spc="-20" dirty="0">
                <a:latin typeface="Calibri"/>
                <a:cs typeface="Calibri"/>
              </a:rPr>
              <a:t> care.</a:t>
            </a:r>
            <a:endParaRPr sz="2200">
              <a:latin typeface="Calibri"/>
              <a:cs typeface="Calibri"/>
            </a:endParaRPr>
          </a:p>
          <a:p>
            <a:pPr marL="240665" marR="5080" indent="-228600">
              <a:lnSpc>
                <a:spcPts val="2380"/>
              </a:lnSpc>
              <a:spcBef>
                <a:spcPts val="985"/>
              </a:spcBef>
              <a:buClr>
                <a:srgbClr val="EA5E28"/>
              </a:buClr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Calibri"/>
                <a:cs typeface="Calibri"/>
              </a:rPr>
              <a:t>The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covers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nearly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1/3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adults </a:t>
            </a:r>
            <a:r>
              <a:rPr sz="2200" dirty="0">
                <a:latin typeface="Calibri"/>
                <a:cs typeface="Calibri"/>
              </a:rPr>
              <a:t>experiencing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mental</a:t>
            </a:r>
            <a:r>
              <a:rPr sz="2200" b="1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health</a:t>
            </a:r>
            <a:r>
              <a:rPr sz="2200" b="1" spc="-7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challenges</a:t>
            </a:r>
            <a:r>
              <a:rPr sz="2200" b="1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1/5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adults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experiencing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substance</a:t>
            </a:r>
            <a:r>
              <a:rPr sz="2200" b="1" spc="-45" dirty="0">
                <a:latin typeface="Calibri"/>
                <a:cs typeface="Calibri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use </a:t>
            </a:r>
            <a:r>
              <a:rPr sz="2200" b="1" spc="-10" dirty="0">
                <a:latin typeface="Calibri"/>
                <a:cs typeface="Calibri"/>
              </a:rPr>
              <a:t>challenges</a:t>
            </a:r>
            <a:r>
              <a:rPr sz="2200" spc="-1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4" name="object 4" descr="A person and a child looking at a doctor  Description automatically generated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4035" y="1937423"/>
            <a:ext cx="3802337" cy="303992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Medicaid</a:t>
            </a:r>
            <a:r>
              <a:rPr spc="-85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dirty="0"/>
              <a:t>National</a:t>
            </a:r>
            <a:r>
              <a:rPr spc="-75" dirty="0"/>
              <a:t> </a:t>
            </a:r>
            <a:r>
              <a:rPr dirty="0"/>
              <a:t>Council</a:t>
            </a:r>
            <a:r>
              <a:rPr spc="-85" dirty="0"/>
              <a:t> </a:t>
            </a:r>
            <a:r>
              <a:rPr spc="-10" dirty="0"/>
              <a:t>Members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5594" y="1702169"/>
            <a:ext cx="6564630" cy="425629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209550">
              <a:lnSpc>
                <a:spcPts val="2380"/>
              </a:lnSpc>
              <a:spcBef>
                <a:spcPts val="390"/>
              </a:spcBef>
            </a:pP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National</a:t>
            </a:r>
            <a:r>
              <a:rPr sz="2200" b="1" spc="-4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Council</a:t>
            </a:r>
            <a:r>
              <a:rPr sz="2200" b="1" spc="-6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member</a:t>
            </a:r>
            <a:r>
              <a:rPr sz="2200" b="1" spc="-5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EA5E28"/>
                </a:solidFill>
                <a:latin typeface="Calibri"/>
                <a:cs typeface="Calibri"/>
              </a:rPr>
              <a:t>organizations</a:t>
            </a:r>
            <a:r>
              <a:rPr sz="2200" b="1" spc="-4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serve</a:t>
            </a:r>
            <a:r>
              <a:rPr sz="2200" b="1" spc="-5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EA5E28"/>
                </a:solidFill>
                <a:latin typeface="Calibri"/>
                <a:cs typeface="Calibri"/>
              </a:rPr>
              <a:t>patients,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the</a:t>
            </a:r>
            <a:r>
              <a:rPr sz="2200" b="1" spc="-4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majority</a:t>
            </a:r>
            <a:r>
              <a:rPr sz="2200" b="1" spc="-3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of</a:t>
            </a:r>
            <a:r>
              <a:rPr sz="2200" b="1" spc="-4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whom</a:t>
            </a:r>
            <a:r>
              <a:rPr sz="2200" b="1" spc="-3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in</a:t>
            </a:r>
            <a:r>
              <a:rPr sz="2200" b="1" spc="-6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many</a:t>
            </a:r>
            <a:r>
              <a:rPr sz="2200" b="1" spc="-6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cases</a:t>
            </a:r>
            <a:r>
              <a:rPr sz="2200" b="1" spc="-4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are</a:t>
            </a:r>
            <a:r>
              <a:rPr sz="2200" b="1" spc="-4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EA5E28"/>
                </a:solidFill>
                <a:latin typeface="Calibri"/>
                <a:cs typeface="Calibri"/>
              </a:rPr>
              <a:t>Medicaid enrollees.</a:t>
            </a:r>
            <a:endParaRPr sz="2200" dirty="0">
              <a:latin typeface="Calibri"/>
              <a:cs typeface="Calibri"/>
            </a:endParaRPr>
          </a:p>
          <a:p>
            <a:pPr marL="241300" marR="461009" indent="-228600">
              <a:lnSpc>
                <a:spcPts val="2380"/>
              </a:lnSpc>
              <a:spcBef>
                <a:spcPts val="985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Our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member</a:t>
            </a:r>
            <a:r>
              <a:rPr lang="en-US" sz="220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employ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hundreds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of </a:t>
            </a:r>
            <a:r>
              <a:rPr sz="2200" dirty="0">
                <a:latin typeface="Calibri"/>
                <a:cs typeface="Calibri"/>
              </a:rPr>
              <a:t>people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per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clinic</a:t>
            </a:r>
            <a:r>
              <a:rPr lang="en-US" sz="2200" spc="-10" dirty="0">
                <a:latin typeface="Calibri"/>
                <a:cs typeface="Calibri"/>
              </a:rPr>
              <a:t>, on average</a:t>
            </a:r>
            <a:r>
              <a:rPr sz="2200" spc="-1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241300" marR="794385" indent="-228600">
              <a:lnSpc>
                <a:spcPts val="2380"/>
              </a:lnSpc>
              <a:spcBef>
                <a:spcPts val="9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Members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are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efficient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run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on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extremely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thin </a:t>
            </a:r>
            <a:r>
              <a:rPr sz="2200" dirty="0">
                <a:latin typeface="Calibri"/>
                <a:cs typeface="Calibri"/>
              </a:rPr>
              <a:t>margins,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typically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1.8</a:t>
            </a:r>
            <a:r>
              <a:rPr lang="en-US" sz="2200" b="1" spc="-10" dirty="0">
                <a:latin typeface="Calibri"/>
                <a:cs typeface="Calibri"/>
              </a:rPr>
              <a:t>%</a:t>
            </a:r>
            <a:r>
              <a:rPr sz="2200" b="1" spc="-10" dirty="0">
                <a:latin typeface="Calibri"/>
                <a:cs typeface="Calibri"/>
              </a:rPr>
              <a:t>-</a:t>
            </a:r>
            <a:r>
              <a:rPr sz="2200" b="1" dirty="0">
                <a:latin typeface="Calibri"/>
                <a:cs typeface="Calibri"/>
              </a:rPr>
              <a:t>2.8%</a:t>
            </a:r>
            <a:r>
              <a:rPr sz="2200" b="1" spc="-1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12700" marR="728980">
              <a:lnSpc>
                <a:spcPts val="2380"/>
              </a:lnSpc>
              <a:spcBef>
                <a:spcPts val="1000"/>
              </a:spcBef>
            </a:pP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Changes</a:t>
            </a:r>
            <a:r>
              <a:rPr sz="2200" b="1" spc="-6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to</a:t>
            </a:r>
            <a:r>
              <a:rPr sz="2200" b="1" spc="-5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Medicaid</a:t>
            </a:r>
            <a:r>
              <a:rPr sz="2200" b="1" spc="-5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lang="en-US" sz="2200" b="1" dirty="0">
                <a:solidFill>
                  <a:srgbClr val="EA5E28"/>
                </a:solidFill>
                <a:latin typeface="Calibri"/>
                <a:cs typeface="Calibri"/>
              </a:rPr>
              <a:t>have</a:t>
            </a:r>
            <a:r>
              <a:rPr sz="2200" b="1" spc="-2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service</a:t>
            </a:r>
            <a:r>
              <a:rPr sz="2200" b="1" spc="-5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and</a:t>
            </a:r>
            <a:r>
              <a:rPr sz="2200" b="1" spc="-6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EA5E28"/>
                </a:solidFill>
                <a:latin typeface="Calibri"/>
                <a:cs typeface="Calibri"/>
              </a:rPr>
              <a:t>workforce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implications</a:t>
            </a:r>
            <a:r>
              <a:rPr sz="2200" b="1" spc="-6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for</a:t>
            </a:r>
            <a:r>
              <a:rPr sz="2200" b="1" spc="-55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EA5E28"/>
                </a:solidFill>
                <a:latin typeface="Calibri"/>
                <a:cs typeface="Calibri"/>
              </a:rPr>
              <a:t>our</a:t>
            </a:r>
            <a:r>
              <a:rPr sz="2200" b="1" spc="-60" dirty="0">
                <a:solidFill>
                  <a:srgbClr val="EA5E28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EA5E28"/>
                </a:solidFill>
                <a:latin typeface="Calibri"/>
                <a:cs typeface="Calibri"/>
              </a:rPr>
              <a:t>members.</a:t>
            </a:r>
            <a:endParaRPr sz="2200" dirty="0">
              <a:latin typeface="Calibri"/>
              <a:cs typeface="Calibri"/>
            </a:endParaRPr>
          </a:p>
          <a:p>
            <a:pPr marL="241300" marR="5080" indent="-228600">
              <a:lnSpc>
                <a:spcPts val="2380"/>
              </a:lnSpc>
              <a:spcBef>
                <a:spcPts val="985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200" dirty="0">
                <a:latin typeface="Calibri"/>
                <a:cs typeface="Calibri"/>
              </a:rPr>
              <a:t>With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reduction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revenue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from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Medicaid,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we </a:t>
            </a:r>
            <a:r>
              <a:rPr sz="2200" dirty="0">
                <a:latin typeface="Calibri"/>
                <a:cs typeface="Calibri"/>
              </a:rPr>
              <a:t>will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likely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reduction</a:t>
            </a:r>
            <a:r>
              <a:rPr lang="en-US" sz="2200" dirty="0">
                <a:latin typeface="Calibri"/>
                <a:cs typeface="Calibri"/>
              </a:rPr>
              <a:t>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service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offerings</a:t>
            </a:r>
            <a:r>
              <a:rPr lang="en-US" sz="2200" dirty="0">
                <a:latin typeface="Calibri"/>
                <a:cs typeface="Calibri"/>
              </a:rPr>
              <a:t> and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workforce,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lang="en-US" sz="2200" dirty="0">
                <a:latin typeface="Calibri"/>
                <a:cs typeface="Calibri"/>
              </a:rPr>
              <a:t>as well as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financial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impacts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clinics.</a:t>
            </a:r>
            <a:endParaRPr sz="2200" dirty="0">
              <a:latin typeface="Calibri"/>
              <a:cs typeface="Calibri"/>
            </a:endParaRPr>
          </a:p>
        </p:txBody>
      </p:sp>
      <p:pic>
        <p:nvPicPr>
          <p:cNvPr id="4" name="object 4" descr="A person standing next to a computer screen  Description automatically generated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55521" y="2044728"/>
            <a:ext cx="3267070" cy="328612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Member</a:t>
            </a:r>
            <a:r>
              <a:rPr spc="-30" dirty="0"/>
              <a:t> </a:t>
            </a:r>
            <a:r>
              <a:rPr spc="-10" dirty="0"/>
              <a:t>Impacts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6268" y="1941613"/>
            <a:ext cx="5299732" cy="2437847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 marR="247015" indent="-228600">
              <a:lnSpc>
                <a:spcPts val="2380"/>
              </a:lnSpc>
              <a:spcBef>
                <a:spcPts val="39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National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Council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members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may </a:t>
            </a:r>
            <a:r>
              <a:rPr sz="2200" dirty="0">
                <a:latin typeface="Calibri"/>
                <a:cs typeface="Calibri"/>
              </a:rPr>
              <a:t>experience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following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impacts </a:t>
            </a:r>
            <a:r>
              <a:rPr sz="2200" dirty="0">
                <a:latin typeface="Calibri"/>
                <a:cs typeface="Calibri"/>
              </a:rPr>
              <a:t>(among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others):</a:t>
            </a:r>
            <a:endParaRPr sz="2200" dirty="0">
              <a:latin typeface="Calibri"/>
              <a:cs typeface="Calibri"/>
            </a:endParaRPr>
          </a:p>
          <a:p>
            <a:pPr marL="698500" marR="5080" lvl="1" indent="-228600">
              <a:lnSpc>
                <a:spcPts val="2380"/>
              </a:lnSpc>
              <a:spcBef>
                <a:spcPts val="480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Increased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uncompensated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care </a:t>
            </a:r>
            <a:r>
              <a:rPr sz="2200" spc="-10" dirty="0">
                <a:latin typeface="Calibri"/>
                <a:cs typeface="Calibri"/>
              </a:rPr>
              <a:t>provided</a:t>
            </a:r>
            <a:endParaRPr sz="2200" dirty="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Increased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workforce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strain</a:t>
            </a:r>
            <a:endParaRPr sz="2200" dirty="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40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7865" algn="l"/>
              </a:tabLst>
            </a:pPr>
            <a:r>
              <a:rPr lang="en-US" sz="2200" spc="-30" dirty="0">
                <a:latin typeface="Calibri"/>
                <a:cs typeface="Calibri"/>
              </a:rPr>
              <a:t>T</a:t>
            </a:r>
            <a:r>
              <a:rPr sz="2200" spc="-30" dirty="0">
                <a:latin typeface="Calibri"/>
                <a:cs typeface="Calibri"/>
              </a:rPr>
              <a:t>echnology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challenges</a:t>
            </a:r>
            <a:endParaRPr sz="2200" dirty="0">
              <a:latin typeface="Calibri"/>
              <a:cs typeface="Calibri"/>
            </a:endParaRPr>
          </a:p>
          <a:p>
            <a:pPr marL="697865" lvl="1" indent="-227965">
              <a:lnSpc>
                <a:spcPct val="100000"/>
              </a:lnSpc>
              <a:spcBef>
                <a:spcPts val="229"/>
              </a:spcBef>
              <a:buClr>
                <a:srgbClr val="EA5E28"/>
              </a:buClr>
              <a:buSzPct val="79545"/>
              <a:buFont typeface="Courier New"/>
              <a:buChar char="o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Greater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administrative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burden</a:t>
            </a:r>
            <a:endParaRPr sz="2200" dirty="0">
              <a:latin typeface="Calibri"/>
              <a:cs typeface="Calibri"/>
            </a:endParaRPr>
          </a:p>
        </p:txBody>
      </p:sp>
      <p:pic>
        <p:nvPicPr>
          <p:cNvPr id="4" name="object 4" descr="A clipboard with people standing on it  Description automatically generated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22721" y="1553528"/>
            <a:ext cx="3420832" cy="335262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73651" y="4581085"/>
            <a:ext cx="8707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solidFill>
                  <a:srgbClr val="FFFFFF"/>
                </a:solidFill>
              </a:rPr>
              <a:t>Eligibility</a:t>
            </a:r>
            <a:r>
              <a:rPr sz="4000" spc="-145" dirty="0">
                <a:solidFill>
                  <a:srgbClr val="FFFFFF"/>
                </a:solidFill>
              </a:rPr>
              <a:t> </a:t>
            </a:r>
            <a:r>
              <a:rPr sz="4000" spc="-20" dirty="0">
                <a:solidFill>
                  <a:srgbClr val="FFFFFF"/>
                </a:solidFill>
              </a:rPr>
              <a:t>Redetermination</a:t>
            </a:r>
            <a:r>
              <a:rPr sz="4000" spc="-140" dirty="0">
                <a:solidFill>
                  <a:srgbClr val="FFFFFF"/>
                </a:solidFill>
              </a:rPr>
              <a:t> </a:t>
            </a:r>
            <a:r>
              <a:rPr sz="4000" spc="-10" dirty="0">
                <a:solidFill>
                  <a:srgbClr val="FFFFFF"/>
                </a:solidFill>
              </a:rPr>
              <a:t>Requirements</a:t>
            </a:r>
            <a:endParaRPr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Requirements</a:t>
            </a:r>
            <a:r>
              <a:rPr spc="-140" dirty="0"/>
              <a:t> </a:t>
            </a:r>
            <a:r>
              <a:rPr dirty="0"/>
              <a:t>Provided</a:t>
            </a:r>
            <a:r>
              <a:rPr spc="-125" dirty="0"/>
              <a:t> </a:t>
            </a:r>
            <a:r>
              <a:rPr dirty="0"/>
              <a:t>in</a:t>
            </a:r>
            <a:r>
              <a:rPr spc="-105" dirty="0"/>
              <a:t> </a:t>
            </a:r>
            <a:r>
              <a:rPr spc="-10" dirty="0"/>
              <a:t>H.R.1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223" y="1581975"/>
            <a:ext cx="8260715" cy="1200329"/>
          </a:xfrm>
          <a:prstGeom prst="rect">
            <a:avLst/>
          </a:prstGeom>
          <a:ln w="28575">
            <a:solidFill>
              <a:srgbClr val="EB5D27"/>
            </a:solidFill>
          </a:ln>
        </p:spPr>
        <p:txBody>
          <a:bodyPr vert="horz" wrap="square" lIns="91440" tIns="137160" rIns="0" bIns="137160" rtlCol="0">
            <a:spAutoFit/>
          </a:bodyPr>
          <a:lstStyle/>
          <a:p>
            <a:pPr marL="89535" marR="142875">
              <a:lnSpc>
                <a:spcPts val="2380"/>
              </a:lnSpc>
              <a:spcBef>
                <a:spcPts val="1360"/>
              </a:spcBef>
            </a:pPr>
            <a:r>
              <a:rPr sz="2200" spc="-20" dirty="0">
                <a:latin typeface="Calibri"/>
                <a:cs typeface="Calibri"/>
              </a:rPr>
              <a:t>Effective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Jan.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1,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2027,</a:t>
            </a:r>
            <a:r>
              <a:rPr sz="2200" b="1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states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must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conduct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eligibility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redeterminations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expansion</a:t>
            </a:r>
            <a:r>
              <a:rPr sz="2200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population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b="1" u="none" dirty="0">
                <a:latin typeface="Calibri"/>
                <a:cs typeface="Calibri"/>
              </a:rPr>
              <a:t>every</a:t>
            </a:r>
            <a:r>
              <a:rPr sz="2200" b="1" u="none" spc="-50" dirty="0">
                <a:latin typeface="Calibri"/>
                <a:cs typeface="Calibri"/>
              </a:rPr>
              <a:t> </a:t>
            </a:r>
            <a:r>
              <a:rPr sz="2200" b="1" u="none" dirty="0">
                <a:latin typeface="Calibri"/>
                <a:cs typeface="Calibri"/>
              </a:rPr>
              <a:t>six</a:t>
            </a:r>
            <a:r>
              <a:rPr sz="2200" b="1" u="none" spc="-55" dirty="0">
                <a:latin typeface="Calibri"/>
                <a:cs typeface="Calibri"/>
              </a:rPr>
              <a:t> </a:t>
            </a:r>
            <a:r>
              <a:rPr sz="2200" b="1" u="none" dirty="0">
                <a:latin typeface="Calibri"/>
                <a:cs typeface="Calibri"/>
              </a:rPr>
              <a:t>months</a:t>
            </a:r>
            <a:r>
              <a:rPr sz="2200" u="none" dirty="0">
                <a:latin typeface="Calibri"/>
                <a:cs typeface="Calibri"/>
              </a:rPr>
              <a:t>,</a:t>
            </a:r>
            <a:r>
              <a:rPr sz="2200" u="none" spc="-35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down</a:t>
            </a:r>
            <a:r>
              <a:rPr sz="2200" u="none" spc="-55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from</a:t>
            </a:r>
            <a:r>
              <a:rPr sz="2200" u="none" spc="-55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the</a:t>
            </a:r>
            <a:r>
              <a:rPr sz="2200" u="none" spc="-40" dirty="0">
                <a:latin typeface="Calibri"/>
                <a:cs typeface="Calibri"/>
              </a:rPr>
              <a:t> </a:t>
            </a:r>
            <a:r>
              <a:rPr sz="2200" u="none" spc="-10" dirty="0">
                <a:latin typeface="Calibri"/>
                <a:cs typeface="Calibri"/>
              </a:rPr>
              <a:t>current </a:t>
            </a:r>
            <a:r>
              <a:rPr lang="en-US" sz="2200" u="none" spc="-25" dirty="0">
                <a:latin typeface="Calibri"/>
                <a:cs typeface="Calibri"/>
              </a:rPr>
              <a:t>12</a:t>
            </a:r>
            <a:r>
              <a:rPr sz="2200" u="none" spc="-25" dirty="0">
                <a:latin typeface="Calibri"/>
                <a:cs typeface="Calibri"/>
              </a:rPr>
              <a:t>-</a:t>
            </a:r>
            <a:r>
              <a:rPr sz="2200" u="none" dirty="0">
                <a:latin typeface="Calibri"/>
                <a:cs typeface="Calibri"/>
              </a:rPr>
              <a:t>month</a:t>
            </a:r>
            <a:r>
              <a:rPr sz="2200" u="none" spc="25" dirty="0">
                <a:latin typeface="Calibri"/>
                <a:cs typeface="Calibri"/>
              </a:rPr>
              <a:t> </a:t>
            </a:r>
            <a:r>
              <a:rPr sz="2200" u="none" spc="-10" dirty="0">
                <a:latin typeface="Calibri"/>
                <a:cs typeface="Calibri"/>
              </a:rPr>
              <a:t>requirement.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5685" y="3070272"/>
            <a:ext cx="7994015" cy="2282825"/>
          </a:xfrm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sz="2200" b="1" spc="-10" dirty="0">
                <a:solidFill>
                  <a:srgbClr val="EA5E28"/>
                </a:solidFill>
                <a:latin typeface="Calibri"/>
                <a:cs typeface="Calibri"/>
              </a:rPr>
              <a:t>Updates:</a:t>
            </a:r>
            <a:endParaRPr sz="2200" dirty="0">
              <a:latin typeface="Calibri"/>
              <a:cs typeface="Calibri"/>
            </a:endParaRPr>
          </a:p>
          <a:p>
            <a:pPr marL="241300" marR="728980" indent="-229235">
              <a:lnSpc>
                <a:spcPts val="2380"/>
              </a:lnSpc>
              <a:spcBef>
                <a:spcPts val="1040"/>
              </a:spcBef>
              <a:buClr>
                <a:srgbClr val="EA5E28"/>
              </a:buClr>
              <a:buFont typeface="Arial"/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CMS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released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2"/>
              </a:rPr>
              <a:t>guidance</a:t>
            </a:r>
            <a:r>
              <a:rPr sz="2200" u="none" spc="-50" dirty="0">
                <a:solidFill>
                  <a:srgbClr val="064F80"/>
                </a:solidFill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in</a:t>
            </a:r>
            <a:r>
              <a:rPr sz="2200" u="none" spc="-45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March</a:t>
            </a:r>
            <a:r>
              <a:rPr sz="2200" u="none" spc="-55" dirty="0">
                <a:latin typeface="Calibri"/>
                <a:cs typeface="Calibri"/>
              </a:rPr>
              <a:t> </a:t>
            </a:r>
            <a:r>
              <a:rPr lang="en-US" sz="2200" u="none" dirty="0">
                <a:latin typeface="Calibri"/>
                <a:cs typeface="Calibri"/>
              </a:rPr>
              <a:t>that</a:t>
            </a:r>
            <a:r>
              <a:rPr sz="2200" u="none" spc="-55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provides</a:t>
            </a:r>
            <a:r>
              <a:rPr sz="2200" u="none" spc="-55" dirty="0">
                <a:latin typeface="Calibri"/>
                <a:cs typeface="Calibri"/>
              </a:rPr>
              <a:t> </a:t>
            </a:r>
            <a:r>
              <a:rPr sz="2200" u="none" spc="-10" dirty="0">
                <a:latin typeface="Calibri"/>
                <a:cs typeface="Calibri"/>
              </a:rPr>
              <a:t>states</a:t>
            </a:r>
            <a:r>
              <a:rPr sz="2200" u="none" spc="-30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with</a:t>
            </a:r>
            <a:r>
              <a:rPr sz="2200" u="none" spc="-45" dirty="0">
                <a:latin typeface="Calibri"/>
                <a:cs typeface="Calibri"/>
              </a:rPr>
              <a:t> </a:t>
            </a:r>
            <a:r>
              <a:rPr sz="2200" u="none" spc="-25" dirty="0">
                <a:latin typeface="Calibri"/>
                <a:cs typeface="Calibri"/>
              </a:rPr>
              <a:t>two </a:t>
            </a:r>
            <a:r>
              <a:rPr sz="2200" u="none" dirty="0">
                <a:latin typeface="Calibri"/>
                <a:cs typeface="Calibri"/>
              </a:rPr>
              <a:t>options</a:t>
            </a:r>
            <a:r>
              <a:rPr sz="2200" u="none" spc="-65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for</a:t>
            </a:r>
            <a:r>
              <a:rPr sz="2200" u="none" spc="-55" dirty="0">
                <a:latin typeface="Calibri"/>
                <a:cs typeface="Calibri"/>
              </a:rPr>
              <a:t> </a:t>
            </a:r>
            <a:r>
              <a:rPr sz="2200" u="none" spc="-10" dirty="0">
                <a:latin typeface="Calibri"/>
                <a:cs typeface="Calibri"/>
              </a:rPr>
              <a:t>implementation</a:t>
            </a:r>
            <a:r>
              <a:rPr lang="en-US" sz="2200" u="none" spc="-10" dirty="0">
                <a:latin typeface="Calibri"/>
                <a:cs typeface="Calibri"/>
              </a:rPr>
              <a:t>. </a:t>
            </a:r>
            <a:r>
              <a:rPr lang="en-US" sz="2200" dirty="0">
                <a:latin typeface="Calibri"/>
                <a:cs typeface="Calibri"/>
              </a:rPr>
              <a:t>The National</a:t>
            </a:r>
            <a:r>
              <a:rPr lang="en-US" sz="2200" spc="-60" dirty="0">
                <a:latin typeface="Calibri"/>
                <a:cs typeface="Calibri"/>
              </a:rPr>
              <a:t> </a:t>
            </a:r>
            <a:r>
              <a:rPr lang="en-US" sz="2200" dirty="0">
                <a:latin typeface="Calibri"/>
                <a:cs typeface="Calibri"/>
              </a:rPr>
              <a:t>Council</a:t>
            </a:r>
            <a:r>
              <a:rPr lang="en-US" sz="2200" spc="-55" dirty="0">
                <a:latin typeface="Calibri"/>
                <a:cs typeface="Calibri"/>
              </a:rPr>
              <a:t> </a:t>
            </a:r>
            <a:r>
              <a:rPr lang="en-US" sz="2200" dirty="0">
                <a:latin typeface="Calibri"/>
                <a:cs typeface="Calibri"/>
              </a:rPr>
              <a:t>issued</a:t>
            </a:r>
            <a:r>
              <a:rPr lang="en-US" sz="2200" spc="-60" dirty="0">
                <a:latin typeface="Calibri"/>
                <a:cs typeface="Calibri"/>
              </a:rPr>
              <a:t> </a:t>
            </a:r>
            <a:r>
              <a:rPr lang="en-US" sz="2200" dirty="0">
                <a:latin typeface="Calibri"/>
                <a:cs typeface="Calibri"/>
              </a:rPr>
              <a:t>a</a:t>
            </a:r>
            <a:r>
              <a:rPr lang="en-US" sz="2200" spc="-50" dirty="0">
                <a:latin typeface="Calibri"/>
                <a:cs typeface="Calibri"/>
              </a:rPr>
              <a:t> </a:t>
            </a:r>
            <a:r>
              <a:rPr lang="en-US" sz="2200" u="sng" dirty="0">
                <a:solidFill>
                  <a:srgbClr val="064F80"/>
                </a:solidFill>
                <a:uFill>
                  <a:solidFill>
                    <a:srgbClr val="064F80"/>
                  </a:solidFill>
                </a:uFill>
                <a:latin typeface="Calibri"/>
                <a:cs typeface="Calibri"/>
                <a:hlinkClick r:id="rId3"/>
              </a:rPr>
              <a:t>memo</a:t>
            </a:r>
            <a:r>
              <a:rPr lang="en-US" sz="2200" u="none" spc="-10" dirty="0">
                <a:solidFill>
                  <a:srgbClr val="064F80"/>
                </a:solidFill>
                <a:latin typeface="Calibri"/>
                <a:cs typeface="Calibri"/>
              </a:rPr>
              <a:t> </a:t>
            </a:r>
            <a:r>
              <a:rPr lang="en-US" sz="2200" u="none" dirty="0">
                <a:latin typeface="Calibri"/>
                <a:cs typeface="Calibri"/>
              </a:rPr>
              <a:t>outlining</a:t>
            </a:r>
            <a:r>
              <a:rPr lang="en-US" sz="2200" u="none" spc="-55" dirty="0">
                <a:latin typeface="Calibri"/>
                <a:cs typeface="Calibri"/>
              </a:rPr>
              <a:t> </a:t>
            </a:r>
            <a:r>
              <a:rPr lang="en-US" sz="2200" u="none" dirty="0">
                <a:latin typeface="Calibri"/>
                <a:cs typeface="Calibri"/>
              </a:rPr>
              <a:t>this</a:t>
            </a:r>
            <a:r>
              <a:rPr lang="en-US" sz="2200" u="none" spc="-40" dirty="0">
                <a:latin typeface="Calibri"/>
                <a:cs typeface="Calibri"/>
              </a:rPr>
              <a:t> </a:t>
            </a:r>
            <a:r>
              <a:rPr lang="en-US" sz="2200" u="none" spc="-10" dirty="0">
                <a:latin typeface="Calibri"/>
                <a:cs typeface="Calibri"/>
              </a:rPr>
              <a:t>guidance.</a:t>
            </a:r>
            <a:endParaRPr lang="en-US" sz="2200" dirty="0">
              <a:latin typeface="Calibri"/>
              <a:cs typeface="Calibri"/>
            </a:endParaRPr>
          </a:p>
          <a:p>
            <a:pPr marL="240665" marR="5080" indent="-228600">
              <a:lnSpc>
                <a:spcPts val="2380"/>
              </a:lnSpc>
              <a:spcBef>
                <a:spcPts val="1040"/>
              </a:spcBef>
              <a:buClr>
                <a:srgbClr val="EA5E28"/>
              </a:buClr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Calibri"/>
                <a:cs typeface="Calibri"/>
              </a:rPr>
              <a:t>The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bill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appropriates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$76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million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CMS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FY26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carry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out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this </a:t>
            </a:r>
            <a:r>
              <a:rPr sz="2200" spc="-10" dirty="0">
                <a:latin typeface="Calibri"/>
                <a:cs typeface="Calibri"/>
              </a:rPr>
              <a:t>provision.</a:t>
            </a:r>
            <a:endParaRPr sz="2200" dirty="0">
              <a:latin typeface="Calibri"/>
              <a:cs typeface="Calibri"/>
            </a:endParaRPr>
          </a:p>
        </p:txBody>
      </p:sp>
      <p:pic>
        <p:nvPicPr>
          <p:cNvPr id="5" name="object 5" descr="A clipboard with check marks  AI-generated content may be incorrect.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35884" y="2233155"/>
            <a:ext cx="2416501" cy="31781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64F8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1519</Words>
  <Application>Microsoft Macintosh PowerPoint</Application>
  <PresentationFormat>Widescreen</PresentationFormat>
  <Paragraphs>114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H.R.1 Overview</vt:lpstr>
      <vt:lpstr>H.R.1 Overview</vt:lpstr>
      <vt:lpstr>Medicaid's Role in Mental Health and Substance Use Care</vt:lpstr>
      <vt:lpstr>Medicaid and National Council Members</vt:lpstr>
      <vt:lpstr>Member Impacts</vt:lpstr>
      <vt:lpstr>Eligibility Redetermination Requirements</vt:lpstr>
      <vt:lpstr>Requirements Provided in H.R.1</vt:lpstr>
      <vt:lpstr>CMS Guidance for Implementation</vt:lpstr>
      <vt:lpstr>CMS Example for Option 1</vt:lpstr>
      <vt:lpstr>CMS Example for Option 2</vt:lpstr>
      <vt:lpstr>CMS Guidance: Additional Considerations</vt:lpstr>
      <vt:lpstr>Eligibility Redetermination Recommendations</vt:lpstr>
      <vt:lpstr>Recommendations for Clinics</vt:lpstr>
      <vt:lpstr>Key Points When Talking With Clients</vt:lpstr>
      <vt:lpstr>Additional Practice Considerations</vt:lpstr>
      <vt:lpstr>Data Collection and Story Banking</vt:lpstr>
      <vt:lpstr>National Council Resources</vt:lpstr>
      <vt:lpstr>Resources</vt:lpstr>
      <vt:lpstr>Explore the National Council’s new</vt:lpstr>
      <vt:lpstr>How Can You Stay Connected?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Delia</dc:creator>
  <cp:lastModifiedBy>Angela Paladino</cp:lastModifiedBy>
  <cp:revision>13</cp:revision>
  <dcterms:created xsi:type="dcterms:W3CDTF">2026-06-02T13:35:21Z</dcterms:created>
  <dcterms:modified xsi:type="dcterms:W3CDTF">2026-06-02T15:14:40Z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E3843253-4DBF-4983-9178-752764EADD22</vt:lpwstr>
  </property>
  <property fmtid="{D5CDD505-2E9C-101B-9397-08002B2CF9AE}" pid="3" name="ArticulatePath">
    <vt:lpwstr>https://thenationalcouncil-my.sharepoint.com/personal/peterd_thenationalcouncil_org/Documents/Desktop/2024_NC_PPT Template_Widescreen (002)</vt:lpwstr>
  </property>
  <property fmtid="{D5CDD505-2E9C-101B-9397-08002B2CF9AE}" pid="4" name="ContentTypeId">
    <vt:lpwstr>0x010100CEC56C0E7E0F704981E365B7DECFC31D</vt:lpwstr>
  </property>
  <property fmtid="{D5CDD505-2E9C-101B-9397-08002B2CF9AE}" pid="5" name="Created">
    <vt:filetime>2026-05-19T00:00:00Z</vt:filetime>
  </property>
  <property fmtid="{D5CDD505-2E9C-101B-9397-08002B2CF9AE}" pid="6" name="Creator">
    <vt:lpwstr>Acrobat PDFMaker 26 for PowerPoint</vt:lpwstr>
  </property>
  <property fmtid="{D5CDD505-2E9C-101B-9397-08002B2CF9AE}" pid="7" name="LastSaved">
    <vt:filetime>2026-06-02T00:00:00Z</vt:filetime>
  </property>
  <property fmtid="{D5CDD505-2E9C-101B-9397-08002B2CF9AE}" pid="8" name="Producer">
    <vt:lpwstr>Adobe PDF Library 26.1.59</vt:lpwstr>
  </property>
</Properties>
</file>